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424" r:id="rId2"/>
    <p:sldId id="468" r:id="rId3"/>
    <p:sldId id="469" r:id="rId4"/>
    <p:sldId id="470" r:id="rId5"/>
    <p:sldId id="471" r:id="rId6"/>
    <p:sldId id="477" r:id="rId7"/>
    <p:sldId id="478" r:id="rId8"/>
    <p:sldId id="479" r:id="rId9"/>
    <p:sldId id="480" r:id="rId10"/>
    <p:sldId id="481" r:id="rId11"/>
    <p:sldId id="482" r:id="rId12"/>
    <p:sldId id="483" r:id="rId13"/>
    <p:sldId id="484" r:id="rId14"/>
    <p:sldId id="485" r:id="rId15"/>
    <p:sldId id="493" r:id="rId16"/>
    <p:sldId id="494" r:id="rId17"/>
    <p:sldId id="495" r:id="rId18"/>
    <p:sldId id="496" r:id="rId19"/>
    <p:sldId id="504" r:id="rId20"/>
    <p:sldId id="505" r:id="rId21"/>
    <p:sldId id="497" r:id="rId22"/>
    <p:sldId id="292" r:id="rId23"/>
  </p:sldIdLst>
  <p:sldSz cx="12190413" cy="6859588"/>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p15:clr>
            <a:srgbClr val="A4A3A4"/>
          </p15:clr>
        </p15:guide>
        <p15:guide id="2" pos="3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9657"/>
    <a:srgbClr val="EFA115"/>
    <a:srgbClr val="C459E5"/>
    <a:srgbClr val="904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20" autoAdjust="0"/>
  </p:normalViewPr>
  <p:slideViewPr>
    <p:cSldViewPr snapToGrid="0">
      <p:cViewPr varScale="1">
        <p:scale>
          <a:sx n="96" d="100"/>
          <a:sy n="96" d="100"/>
        </p:scale>
        <p:origin x="72" y="62"/>
      </p:cViewPr>
      <p:guideLst>
        <p:guide orient="horz" pos="2222"/>
        <p:guide pos="38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2021/11/26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4"/>
            <a:ext cx="12190413" cy="4931410"/>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grpSp>
      <p:sp>
        <p:nvSpPr>
          <p:cNvPr id="22" name="Freeform 26"/>
          <p:cNvSpPr/>
          <p:nvPr userDrawn="1"/>
        </p:nvSpPr>
        <p:spPr bwMode="auto">
          <a:xfrm>
            <a:off x="0" y="3969659"/>
            <a:ext cx="12190413" cy="2889930"/>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38" tIns="45719" rIns="91438" bIns="45719" numCol="1" anchor="t" anchorCtr="0" compatLnSpc="1"/>
          <a:lstStyle/>
          <a:p>
            <a:endParaRPr lang="zh-CN" altLang="en-US" sz="1400">
              <a:solidFill>
                <a:prstClr val="black"/>
              </a:solidFill>
            </a:endParaRPr>
          </a:p>
        </p:txBody>
      </p:sp>
      <p:sp>
        <p:nvSpPr>
          <p:cNvPr id="23" name="Freeform 27"/>
          <p:cNvSpPr/>
          <p:nvPr/>
        </p:nvSpPr>
        <p:spPr bwMode="auto">
          <a:xfrm>
            <a:off x="0" y="3149710"/>
            <a:ext cx="12190413" cy="1780631"/>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38" tIns="45719" rIns="91438" bIns="45719" numCol="1" anchor="t" anchorCtr="0" compatLnSpc="1"/>
          <a:lstStyle/>
          <a:p>
            <a:endParaRPr lang="zh-CN" altLang="en-US" sz="1400">
              <a:solidFill>
                <a:prstClr val="black"/>
              </a:solidFill>
            </a:endParaRPr>
          </a:p>
        </p:txBody>
      </p:sp>
      <p:sp>
        <p:nvSpPr>
          <p:cNvPr id="24" name="Freeform 28"/>
          <p:cNvSpPr/>
          <p:nvPr/>
        </p:nvSpPr>
        <p:spPr bwMode="auto">
          <a:xfrm>
            <a:off x="0" y="3841786"/>
            <a:ext cx="12190413" cy="1189219"/>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38" tIns="45719" rIns="91438" bIns="45719" numCol="1" anchor="t" anchorCtr="0" compatLnSpc="1"/>
          <a:lstStyle/>
          <a:p>
            <a:endParaRPr lang="zh-CN" altLang="en-US" sz="1400">
              <a:solidFill>
                <a:prstClr val="black"/>
              </a:solidFill>
            </a:endParaRPr>
          </a:p>
        </p:txBody>
      </p:sp>
    </p:spTree>
  </p:cSld>
  <p:clrMapOvr>
    <a:masterClrMapping/>
  </p:clrMapOvr>
  <p:transition spd="slow"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p:transition spd="slow" advClick="0" advTm="0">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05" y="274689"/>
            <a:ext cx="10971086" cy="1143212"/>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505" y="6246382"/>
            <a:ext cx="2844356" cy="476338"/>
          </a:xfrm>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a:xfrm>
            <a:off x="4164949" y="6246382"/>
            <a:ext cx="3860197" cy="476338"/>
          </a:xfrm>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a:xfrm>
            <a:off x="8736235" y="6246382"/>
            <a:ext cx="2844356" cy="476338"/>
          </a:xfrm>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transition spd="slow"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2280273" y="389464"/>
            <a:ext cx="3180017" cy="697788"/>
          </a:xfrm>
          <a:prstGeom prst="rect">
            <a:avLst/>
          </a:prstGeom>
          <a:noFill/>
        </p:spPr>
        <p:txBody>
          <a:bodyPr wrap="square" lIns="121917" tIns="60958" rIns="121917" bIns="60958">
            <a:spAutoFit/>
          </a:bodyPr>
          <a:lstStyle/>
          <a:p>
            <a:pPr>
              <a:defRPr/>
            </a:pPr>
            <a:r>
              <a:rPr lang="zh-CN" altLang="en-US" sz="3700" b="1" dirty="0" smtClean="0">
                <a:solidFill>
                  <a:schemeClr val="tx1"/>
                </a:solidFill>
                <a:latin typeface="微软雅黑" panose="020B0503020204020204" pitchFamily="34" charset="-122"/>
                <a:ea typeface="微软雅黑" panose="020B0503020204020204" pitchFamily="34" charset="-122"/>
              </a:rPr>
              <a:t>汇报内容</a:t>
            </a:r>
            <a:endParaRPr lang="zh-CN" altLang="en-US" sz="37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2238709" y="567727"/>
            <a:ext cx="2333292" cy="615549"/>
          </a:xfrm>
          <a:prstGeom prst="rect">
            <a:avLst/>
          </a:prstGeom>
          <a:noFill/>
        </p:spPr>
        <p:txBody>
          <a:bodyPr wrap="square" lIns="121917" tIns="60958" rIns="121917" bIns="60958">
            <a:spAutoFit/>
          </a:bodyPr>
          <a:lstStyle/>
          <a:p>
            <a:pPr>
              <a:defRPr/>
            </a:pPr>
            <a:r>
              <a:rPr lang="zh-CN" altLang="en-US" sz="3200" b="1" dirty="0" smtClean="0">
                <a:solidFill>
                  <a:prstClr val="black">
                    <a:lumMod val="65000"/>
                    <a:lumOff val="35000"/>
                  </a:prstClr>
                </a:solidFill>
                <a:latin typeface="微软雅黑" panose="020B0503020204020204" pitchFamily="34" charset="-122"/>
                <a:ea typeface="微软雅黑" panose="020B0503020204020204" pitchFamily="34" charset="-122"/>
              </a:rPr>
              <a:t>汇报内容</a:t>
            </a:r>
            <a:endParaRPr lang="zh-CN" altLang="en-US" sz="32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616" y="95934"/>
            <a:ext cx="1079698" cy="985113"/>
          </a:xfrm>
          <a:prstGeom prst="rect">
            <a:avLst/>
          </a:prstGeom>
          <a:noFill/>
          <a:ln w="9525">
            <a:noFill/>
            <a:miter lim="800000"/>
          </a:ln>
        </p:spPr>
        <p:txBody>
          <a:bodyPr wrap="square" lIns="0" tIns="0" rIns="0" bIns="0">
            <a:spAutoFit/>
          </a:bodyPr>
          <a:lstStyle/>
          <a:p>
            <a:pPr algn="ctr">
              <a:lnSpc>
                <a:spcPct val="150000"/>
              </a:lnSpc>
            </a:pPr>
            <a:r>
              <a:rPr lang="en-US" altLang="zh-CN" sz="4300" b="1" dirty="0" smtClean="0">
                <a:solidFill>
                  <a:prstClr val="white"/>
                </a:solidFill>
                <a:ea typeface="微软雅黑" panose="020B0503020204020204" pitchFamily="34" charset="-122"/>
                <a:cs typeface="Arial Unicode MS" panose="020B0604020202020204" pitchFamily="34" charset="-122"/>
              </a:rPr>
              <a:t>01</a:t>
            </a:r>
            <a:endParaRPr lang="en-US" altLang="zh-CN" sz="43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616" y="98652"/>
            <a:ext cx="1079698" cy="985113"/>
          </a:xfrm>
          <a:prstGeom prst="rect">
            <a:avLst/>
          </a:prstGeom>
          <a:noFill/>
          <a:ln w="9525">
            <a:noFill/>
            <a:miter lim="800000"/>
          </a:ln>
        </p:spPr>
        <p:txBody>
          <a:bodyPr wrap="square" lIns="0" tIns="0" rIns="0" bIns="0">
            <a:spAutoFit/>
          </a:bodyPr>
          <a:lstStyle/>
          <a:p>
            <a:pPr algn="ctr">
              <a:lnSpc>
                <a:spcPct val="150000"/>
              </a:lnSpc>
            </a:pPr>
            <a:r>
              <a:rPr lang="en-US" altLang="zh-CN" sz="4300" b="1" dirty="0" smtClean="0">
                <a:solidFill>
                  <a:prstClr val="white"/>
                </a:solidFill>
                <a:ea typeface="微软雅黑" panose="020B0503020204020204" pitchFamily="34" charset="-122"/>
                <a:cs typeface="Arial Unicode MS" panose="020B0604020202020204" pitchFamily="34" charset="-122"/>
              </a:rPr>
              <a:t>02</a:t>
            </a:r>
            <a:endParaRPr lang="en-US" altLang="zh-CN" sz="43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273" y="692418"/>
            <a:ext cx="3167114" cy="338550"/>
          </a:xfrm>
          <a:prstGeom prst="rect">
            <a:avLst/>
          </a:prstGeom>
          <a:noFill/>
        </p:spPr>
        <p:txBody>
          <a:bodyPr wrap="square" lIns="121917" tIns="60958" rIns="121917" bIns="60958">
            <a:spAutoFit/>
          </a:bodyPr>
          <a:lstStyle/>
          <a:p>
            <a:pPr>
              <a:defRPr/>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616" y="94798"/>
            <a:ext cx="1079698" cy="985113"/>
          </a:xfrm>
          <a:prstGeom prst="rect">
            <a:avLst/>
          </a:prstGeom>
          <a:noFill/>
          <a:ln w="9525">
            <a:noFill/>
            <a:miter lim="800000"/>
          </a:ln>
        </p:spPr>
        <p:txBody>
          <a:bodyPr wrap="square" lIns="0" tIns="0" rIns="0" bIns="0">
            <a:spAutoFit/>
          </a:bodyPr>
          <a:lstStyle/>
          <a:p>
            <a:pPr algn="ctr">
              <a:lnSpc>
                <a:spcPct val="150000"/>
              </a:lnSpc>
            </a:pPr>
            <a:r>
              <a:rPr lang="en-US" altLang="zh-CN" sz="4300" b="1" dirty="0" smtClean="0">
                <a:solidFill>
                  <a:prstClr val="white"/>
                </a:solidFill>
                <a:ea typeface="微软雅黑" panose="020B0503020204020204" pitchFamily="34" charset="-122"/>
                <a:cs typeface="Arial Unicode MS" panose="020B0604020202020204" pitchFamily="34" charset="-122"/>
              </a:rPr>
              <a:t>02</a:t>
            </a:r>
            <a:endParaRPr lang="en-US" altLang="zh-CN" sz="43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616" y="91793"/>
            <a:ext cx="1079698" cy="992579"/>
          </a:xfrm>
          <a:prstGeom prst="rect">
            <a:avLst/>
          </a:prstGeom>
          <a:noFill/>
          <a:ln w="9525">
            <a:noFill/>
            <a:miter lim="800000"/>
          </a:ln>
        </p:spPr>
        <p:txBody>
          <a:bodyPr wrap="square" lIns="0" tIns="0" rIns="0" bIns="0">
            <a:spAutoFit/>
          </a:bodyPr>
          <a:lstStyle/>
          <a:p>
            <a:pPr algn="ctr">
              <a:lnSpc>
                <a:spcPct val="150000"/>
              </a:lnSpc>
            </a:pPr>
            <a:r>
              <a:rPr lang="en-US" altLang="zh-CN" sz="4300" b="1" dirty="0" smtClean="0">
                <a:solidFill>
                  <a:prstClr val="white"/>
                </a:solidFill>
                <a:ea typeface="微软雅黑" panose="020B0503020204020204" pitchFamily="34" charset="-122"/>
                <a:cs typeface="Arial Unicode MS" panose="020B0604020202020204" pitchFamily="34" charset="-122"/>
              </a:rPr>
              <a:t>03</a:t>
            </a:r>
            <a:endParaRPr lang="en-US" altLang="zh-CN" sz="43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616" y="565945"/>
            <a:ext cx="1079698" cy="323165"/>
          </a:xfrm>
          <a:prstGeom prst="rect">
            <a:avLst/>
          </a:prstGeom>
          <a:noFill/>
          <a:ln w="9525">
            <a:noFill/>
            <a:miter lim="800000"/>
          </a:ln>
        </p:spPr>
        <p:txBody>
          <a:bodyPr wrap="square" lIns="0" tIns="0" rIns="0" bIns="0">
            <a:spAutoFit/>
          </a:bodyPr>
          <a:lstStyle/>
          <a:p>
            <a:pPr algn="ctr">
              <a:lnSpc>
                <a:spcPct val="150000"/>
              </a:lnSpc>
            </a:pPr>
            <a:r>
              <a:rPr lang="zh-CN" altLang="en-US" sz="1400" b="1" dirty="0">
                <a:solidFill>
                  <a:prstClr val="white"/>
                </a:solidFill>
                <a:ea typeface="微软雅黑" panose="020B0503020204020204" pitchFamily="34" charset="-122"/>
                <a:cs typeface="Arial Unicode MS" panose="020B0604020202020204" pitchFamily="34" charset="-122"/>
              </a:rPr>
              <a:t>第四</a:t>
            </a:r>
            <a:r>
              <a:rPr lang="zh-CN" altLang="en-US" sz="1400" b="1" dirty="0" smtClean="0">
                <a:solidFill>
                  <a:prstClr val="white"/>
                </a:solidFill>
                <a:ea typeface="微软雅黑" panose="020B0503020204020204" pitchFamily="34" charset="-122"/>
                <a:cs typeface="Arial Unicode MS" panose="020B0604020202020204" pitchFamily="34" charset="-122"/>
              </a:rPr>
              <a:t>章</a:t>
            </a:r>
            <a:endParaRPr lang="en-US" altLang="zh-CN" sz="14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616" y="565945"/>
            <a:ext cx="1079698" cy="323165"/>
          </a:xfrm>
          <a:prstGeom prst="rect">
            <a:avLst/>
          </a:prstGeom>
          <a:noFill/>
          <a:ln w="9525">
            <a:noFill/>
            <a:miter lim="800000"/>
          </a:ln>
        </p:spPr>
        <p:txBody>
          <a:bodyPr wrap="square" lIns="0" tIns="0" rIns="0" bIns="0">
            <a:spAutoFit/>
          </a:bodyPr>
          <a:lstStyle/>
          <a:p>
            <a:pPr algn="ctr">
              <a:lnSpc>
                <a:spcPct val="150000"/>
              </a:lnSpc>
            </a:pPr>
            <a:r>
              <a:rPr lang="zh-CN" altLang="en-US" sz="1400" b="1" dirty="0" smtClean="0">
                <a:solidFill>
                  <a:prstClr val="white"/>
                </a:solidFill>
                <a:ea typeface="微软雅黑" panose="020B0503020204020204" pitchFamily="34" charset="-122"/>
                <a:cs typeface="Arial Unicode MS" panose="020B0604020202020204" pitchFamily="34" charset="-122"/>
              </a:rPr>
              <a:t>第五章</a:t>
            </a:r>
            <a:endParaRPr lang="en-US" altLang="zh-CN" sz="1400"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p:transition spd="slow" advClick="0" advTm="0">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1225741" y="502535"/>
            <a:ext cx="741444" cy="1079698"/>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solidFill>
                <a:prstClr val="white"/>
              </a:solidFill>
            </a:endParaRPr>
          </a:p>
        </p:txBody>
      </p:sp>
      <p:sp>
        <p:nvSpPr>
          <p:cNvPr id="20" name="矩形 19"/>
          <p:cNvSpPr/>
          <p:nvPr userDrawn="1"/>
        </p:nvSpPr>
        <p:spPr>
          <a:xfrm>
            <a:off x="1056616" y="0"/>
            <a:ext cx="1079698" cy="67165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solidFill>
                <a:prstClr val="white"/>
              </a:solidFill>
            </a:endParaRPr>
          </a:p>
        </p:txBody>
      </p:sp>
      <p:cxnSp>
        <p:nvCxnSpPr>
          <p:cNvPr id="22" name="直接连接符 21"/>
          <p:cNvCxnSpPr/>
          <p:nvPr userDrawn="1"/>
        </p:nvCxnSpPr>
        <p:spPr>
          <a:xfrm>
            <a:off x="2264512" y="692857"/>
            <a:ext cx="0" cy="3601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6267132"/>
            <a:ext cx="11396002" cy="432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solidFill>
                <a:prstClr val="white"/>
              </a:solidFill>
            </a:endParaRPr>
          </a:p>
        </p:txBody>
      </p:sp>
      <p:sp>
        <p:nvSpPr>
          <p:cNvPr id="28" name="矩形 27"/>
          <p:cNvSpPr/>
          <p:nvPr userDrawn="1"/>
        </p:nvSpPr>
        <p:spPr>
          <a:xfrm>
            <a:off x="11516881" y="6267132"/>
            <a:ext cx="673535" cy="432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400">
              <a:solidFill>
                <a:prstClr val="white"/>
              </a:solidFill>
            </a:endParaRPr>
          </a:p>
        </p:txBody>
      </p:sp>
      <p:sp>
        <p:nvSpPr>
          <p:cNvPr id="26" name="TextBox 15"/>
          <p:cNvSpPr txBox="1"/>
          <p:nvPr userDrawn="1"/>
        </p:nvSpPr>
        <p:spPr>
          <a:xfrm>
            <a:off x="11644587" y="6313870"/>
            <a:ext cx="489814" cy="369418"/>
          </a:xfrm>
          <a:prstGeom prst="rect">
            <a:avLst/>
          </a:prstGeom>
          <a:noFill/>
        </p:spPr>
        <p:txBody>
          <a:bodyPr wrap="none" lIns="121917" tIns="60958" rIns="121917" bIns="60958"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pull/>
  </p:transition>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hyperlink" Target="https://jstvu.mh.chaox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595610" y="2126660"/>
            <a:ext cx="5071110" cy="674370"/>
          </a:xfrm>
          <a:prstGeom prst="rect">
            <a:avLst/>
          </a:prstGeom>
          <a:noFill/>
          <a:ln w="9525">
            <a:noFill/>
            <a:miter lim="800000"/>
          </a:ln>
        </p:spPr>
        <p:txBody>
          <a:bodyPr wrap="none" lIns="121917" tIns="60958" rIns="121917" bIns="60958">
            <a:spAutoFit/>
          </a:bodyPr>
          <a:lstStyle/>
          <a:p>
            <a:pPr algn="l">
              <a:defRPr/>
            </a:pPr>
            <a:r>
              <a:rPr lang="en-US" altLang="zh-CN" sz="3600" b="1" spc="200" dirty="0">
                <a:solidFill>
                  <a:prstClr val="white"/>
                </a:solidFill>
                <a:latin typeface="微软雅黑" panose="020B0503020204020204" pitchFamily="34" charset="-122"/>
                <a:ea typeface="微软雅黑" panose="020B0503020204020204" pitchFamily="34" charset="-122"/>
              </a:rPr>
              <a:t>      </a:t>
            </a:r>
            <a:r>
              <a:rPr lang="zh-CN" altLang="en-US" sz="3600" b="1" spc="200" dirty="0">
                <a:solidFill>
                  <a:prstClr val="white"/>
                </a:solidFill>
                <a:latin typeface="微软雅黑" panose="020B0503020204020204" pitchFamily="34" charset="-122"/>
                <a:ea typeface="微软雅黑" panose="020B0503020204020204" pitchFamily="34" charset="-122"/>
              </a:rPr>
              <a:t>数字资源使用方法</a:t>
            </a:r>
          </a:p>
        </p:txBody>
      </p:sp>
      <p:cxnSp>
        <p:nvCxnSpPr>
          <p:cNvPr id="4" name="直接连接符 3"/>
          <p:cNvCxnSpPr/>
          <p:nvPr/>
        </p:nvCxnSpPr>
        <p:spPr>
          <a:xfrm>
            <a:off x="921633" y="1965518"/>
            <a:ext cx="58508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921633" y="2962365"/>
            <a:ext cx="58508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07202" y="1427791"/>
            <a:ext cx="3927053" cy="426048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12219" y="4258185"/>
            <a:ext cx="1455023" cy="1468787"/>
          </a:xfrm>
          <a:prstGeom prst="rect">
            <a:avLst/>
          </a:prstGeom>
        </p:spPr>
      </p:pic>
      <p:sp>
        <p:nvSpPr>
          <p:cNvPr id="21" name="文本框 4"/>
          <p:cNvSpPr txBox="1"/>
          <p:nvPr/>
        </p:nvSpPr>
        <p:spPr>
          <a:xfrm>
            <a:off x="1705419" y="606049"/>
            <a:ext cx="4778767" cy="892759"/>
          </a:xfrm>
          <a:prstGeom prst="rect">
            <a:avLst/>
          </a:prstGeom>
          <a:noFill/>
        </p:spPr>
        <p:txBody>
          <a:bodyPr wrap="square" lIns="121917" tIns="60958" rIns="121917" bIns="60958" rtlCol="0">
            <a:spAutoFit/>
          </a:bodyPr>
          <a:lstStyle/>
          <a:p>
            <a:r>
              <a:rPr lang="zh-CN" altLang="en-US" sz="3200" dirty="0">
                <a:solidFill>
                  <a:schemeClr val="bg1"/>
                </a:solidFill>
                <a:latin typeface="造字工房尚雅（非商用）常规体" pitchFamily="50" charset="-122"/>
                <a:ea typeface="造字工房尚雅（非商用）常规体" pitchFamily="50" charset="-122"/>
              </a:rPr>
              <a:t>江苏开放大学</a:t>
            </a:r>
            <a:endParaRPr lang="en-US" altLang="zh-CN" sz="3200" dirty="0">
              <a:solidFill>
                <a:schemeClr val="bg1"/>
              </a:solidFill>
              <a:latin typeface="造字工房尚雅（非商用）常规体" pitchFamily="50" charset="-122"/>
              <a:ea typeface="造字工房尚雅（非商用）常规体" pitchFamily="50" charset="-122"/>
            </a:endParaRPr>
          </a:p>
          <a:p>
            <a:r>
              <a:rPr lang="en-US" altLang="zh-CN" dirty="0">
                <a:solidFill>
                  <a:schemeClr val="bg1"/>
                </a:solidFill>
                <a:latin typeface="造字工房尚雅（非商用）常规体" pitchFamily="50" charset="-122"/>
                <a:ea typeface="造字工房尚雅（非商用）常规体" pitchFamily="50" charset="-122"/>
              </a:rPr>
              <a:t>JIANGSU OPEN UNIVERSITY</a:t>
            </a:r>
            <a:endParaRPr lang="zh-CN" altLang="en-US" dirty="0">
              <a:solidFill>
                <a:schemeClr val="bg1"/>
              </a:solidFill>
              <a:latin typeface="造字工房尚雅（非商用）常规体" pitchFamily="50" charset="-122"/>
              <a:ea typeface="造字工房尚雅（非商用）常规体" pitchFamily="50" charset="-122"/>
            </a:endParaRPr>
          </a:p>
        </p:txBody>
      </p:sp>
      <p:pic>
        <p:nvPicPr>
          <p:cNvPr id="9" name="图片 8" descr="logo"/>
          <p:cNvPicPr>
            <a:picLocks noChangeAspect="1"/>
          </p:cNvPicPr>
          <p:nvPr/>
        </p:nvPicPr>
        <p:blipFill>
          <a:blip r:embed="rId5"/>
          <a:stretch>
            <a:fillRect/>
          </a:stretch>
        </p:blipFill>
        <p:spPr>
          <a:xfrm>
            <a:off x="759460" y="738505"/>
            <a:ext cx="707390" cy="688975"/>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1+#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5"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style.rotation</p:attrName>
                                        </p:attrNameLst>
                                      </p:cBhvr>
                                      <p:tavLst>
                                        <p:tav tm="0">
                                          <p:val>
                                            <p:fltVal val="720"/>
                                          </p:val>
                                        </p:tav>
                                        <p:tav tm="100000">
                                          <p:val>
                                            <p:fltVal val="0"/>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ppt_w</p:attrName>
                                        </p:attrNameLst>
                                      </p:cBhvr>
                                      <p:tavLst>
                                        <p:tav tm="0">
                                          <p:val>
                                            <p:fltVal val="0"/>
                                          </p:val>
                                        </p:tav>
                                        <p:tav tm="100000">
                                          <p:val>
                                            <p:strVal val="#ppt_w"/>
                                          </p:val>
                                        </p:tav>
                                      </p:tavLst>
                                    </p:anim>
                                  </p:childTnLst>
                                </p:cTn>
                              </p:par>
                              <p:par>
                                <p:cTn id="23" presetID="53" presetClass="entr" presetSubtype="16" fill="hold" grpId="2"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3" name="图片 2" descr="1"/>
          <p:cNvPicPr>
            <a:picLocks noChangeAspect="1"/>
          </p:cNvPicPr>
          <p:nvPr/>
        </p:nvPicPr>
        <p:blipFill>
          <a:blip r:embed="rId3"/>
          <a:stretch>
            <a:fillRect/>
          </a:stretch>
        </p:blipFill>
        <p:spPr>
          <a:xfrm>
            <a:off x="334010" y="1737360"/>
            <a:ext cx="11653520" cy="441896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2" name="图片 1" descr="1-1"/>
          <p:cNvPicPr>
            <a:picLocks noChangeAspect="1"/>
          </p:cNvPicPr>
          <p:nvPr/>
        </p:nvPicPr>
        <p:blipFill>
          <a:blip r:embed="rId3"/>
          <a:stretch>
            <a:fillRect/>
          </a:stretch>
        </p:blipFill>
        <p:spPr>
          <a:xfrm>
            <a:off x="175895" y="1639570"/>
            <a:ext cx="6407150" cy="4502150"/>
          </a:xfrm>
          <a:prstGeom prst="rect">
            <a:avLst/>
          </a:prstGeom>
        </p:spPr>
      </p:pic>
      <p:pic>
        <p:nvPicPr>
          <p:cNvPr id="4" name="图片 3" descr="1-3"/>
          <p:cNvPicPr>
            <a:picLocks noChangeAspect="1"/>
          </p:cNvPicPr>
          <p:nvPr/>
        </p:nvPicPr>
        <p:blipFill>
          <a:blip r:embed="rId4"/>
          <a:stretch>
            <a:fillRect/>
          </a:stretch>
        </p:blipFill>
        <p:spPr>
          <a:xfrm>
            <a:off x="6477635" y="2073275"/>
            <a:ext cx="5712460" cy="406844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3" name="图片 2" descr="1-4"/>
          <p:cNvPicPr>
            <a:picLocks noChangeAspect="1"/>
          </p:cNvPicPr>
          <p:nvPr/>
        </p:nvPicPr>
        <p:blipFill>
          <a:blip r:embed="rId3"/>
          <a:stretch>
            <a:fillRect/>
          </a:stretch>
        </p:blipFill>
        <p:spPr>
          <a:xfrm>
            <a:off x="151130" y="1881505"/>
            <a:ext cx="11887200" cy="433260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2" name="图片 1" descr="2-1"/>
          <p:cNvPicPr>
            <a:picLocks noChangeAspect="1"/>
          </p:cNvPicPr>
          <p:nvPr/>
        </p:nvPicPr>
        <p:blipFill>
          <a:blip r:embed="rId3"/>
          <a:stretch>
            <a:fillRect/>
          </a:stretch>
        </p:blipFill>
        <p:spPr>
          <a:xfrm>
            <a:off x="308610" y="1796415"/>
            <a:ext cx="11285220" cy="487616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3" name="图片 2" descr="3-1"/>
          <p:cNvPicPr>
            <a:picLocks noChangeAspect="1"/>
          </p:cNvPicPr>
          <p:nvPr/>
        </p:nvPicPr>
        <p:blipFill>
          <a:blip r:embed="rId3"/>
          <a:stretch>
            <a:fillRect/>
          </a:stretch>
        </p:blipFill>
        <p:spPr>
          <a:xfrm>
            <a:off x="17780" y="1783080"/>
            <a:ext cx="12230735" cy="443420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2" name="图片 1" descr="8-1"/>
          <p:cNvPicPr>
            <a:picLocks noChangeAspect="1"/>
          </p:cNvPicPr>
          <p:nvPr/>
        </p:nvPicPr>
        <p:blipFill>
          <a:blip r:embed="rId3"/>
          <a:stretch>
            <a:fillRect/>
          </a:stretch>
        </p:blipFill>
        <p:spPr>
          <a:xfrm>
            <a:off x="8255" y="1735455"/>
            <a:ext cx="12172950" cy="454914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3" name="图片 2" descr="9-1"/>
          <p:cNvPicPr>
            <a:picLocks noChangeAspect="1"/>
          </p:cNvPicPr>
          <p:nvPr/>
        </p:nvPicPr>
        <p:blipFill>
          <a:blip r:embed="rId3"/>
          <a:stretch>
            <a:fillRect/>
          </a:stretch>
        </p:blipFill>
        <p:spPr>
          <a:xfrm>
            <a:off x="238760" y="1639570"/>
            <a:ext cx="11778615" cy="454279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2" name="图片 1" descr="10-1"/>
          <p:cNvPicPr>
            <a:picLocks noChangeAspect="1"/>
          </p:cNvPicPr>
          <p:nvPr/>
        </p:nvPicPr>
        <p:blipFill>
          <a:blip r:embed="rId3"/>
          <a:stretch>
            <a:fillRect/>
          </a:stretch>
        </p:blipFill>
        <p:spPr>
          <a:xfrm>
            <a:off x="27305" y="1701165"/>
            <a:ext cx="12134850" cy="463105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464435" y="1022350"/>
            <a:ext cx="8242300" cy="85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ELSEVIVER </a:t>
            </a: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mn-ea"/>
              </a:rPr>
              <a:t>ScienceDirect</a:t>
            </a:r>
            <a:endParaRPr lang="en-US" sz="3700" dirty="0">
              <a:solidFill>
                <a:schemeClr val="accent4"/>
              </a:solidFill>
            </a:endParaRPr>
          </a:p>
          <a:p>
            <a:pPr>
              <a:defRPr/>
            </a:pP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275590" y="1881505"/>
            <a:ext cx="5123180" cy="14300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altLang="zh-CN" sz="2000" b="1" dirty="0">
                <a:latin typeface="黑体" panose="02010609060101010101" charset="-122"/>
                <a:ea typeface="黑体" panose="02010609060101010101" charset="-122"/>
                <a:cs typeface="+mn-ea"/>
                <a:sym typeface="+mn-ea"/>
              </a:rPr>
              <a:t>  </a:t>
            </a:r>
            <a:r>
              <a:rPr lang="en-US" sz="1900" b="1" dirty="0">
                <a:sym typeface="+mn-ea"/>
              </a:rPr>
              <a:t>ScienceDirect</a:t>
            </a:r>
            <a:r>
              <a:rPr lang="zh-CN" altLang="en-US" sz="1900" b="1" dirty="0">
                <a:sym typeface="+mn-ea"/>
              </a:rPr>
              <a:t>是爱思唯尔的全文研究平台，提供超过</a:t>
            </a:r>
            <a:r>
              <a:rPr lang="en-US" altLang="zh-CN" sz="1900" b="1" dirty="0">
                <a:sym typeface="+mn-ea"/>
              </a:rPr>
              <a:t>3800</a:t>
            </a:r>
            <a:r>
              <a:rPr lang="zh-CN" altLang="en-US" sz="1900" b="1" dirty="0">
                <a:sym typeface="+mn-ea"/>
              </a:rPr>
              <a:t>种期刊和</a:t>
            </a:r>
            <a:r>
              <a:rPr lang="en-US" altLang="zh-CN" sz="1900" b="1" dirty="0">
                <a:sym typeface="+mn-ea"/>
              </a:rPr>
              <a:t>37000</a:t>
            </a:r>
            <a:r>
              <a:rPr lang="zh-CN" altLang="en-US" sz="1900" b="1" dirty="0">
                <a:sym typeface="+mn-ea"/>
              </a:rPr>
              <a:t>种图书，是研究者的强大帮手</a:t>
            </a:r>
            <a:endParaRPr lang="zh-CN" altLang="en-US" sz="1900" b="1" dirty="0">
              <a:latin typeface="黑体" panose="02010609060101010101" charset="-122"/>
              <a:ea typeface="黑体" panose="02010609060101010101" charset="-122"/>
              <a:cs typeface="+mn-ea"/>
              <a:sym typeface="+mn-ea"/>
            </a:endParaRPr>
          </a:p>
        </p:txBody>
      </p:sp>
      <p:pic>
        <p:nvPicPr>
          <p:cNvPr id="3" name="图片 2" descr="10-2"/>
          <p:cNvPicPr>
            <a:picLocks noChangeAspect="1"/>
          </p:cNvPicPr>
          <p:nvPr>
            <p:custDataLst>
              <p:tags r:id="rId1"/>
            </p:custDataLst>
          </p:nvPr>
        </p:nvPicPr>
        <p:blipFill>
          <a:blip r:embed="rId4"/>
          <a:stretch>
            <a:fillRect/>
          </a:stretch>
        </p:blipFill>
        <p:spPr>
          <a:xfrm>
            <a:off x="5664835" y="1881505"/>
            <a:ext cx="6525260" cy="322897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464435" y="1022350"/>
            <a:ext cx="8242300" cy="85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ELSEVIVER </a:t>
            </a: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mn-ea"/>
              </a:rPr>
              <a:t>ScienceDirect</a:t>
            </a:r>
            <a:endParaRPr lang="en-US" sz="3700" dirty="0">
              <a:solidFill>
                <a:schemeClr val="accent4"/>
              </a:solidFill>
            </a:endParaRPr>
          </a:p>
          <a:p>
            <a:pPr>
              <a:defRPr/>
            </a:pP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4" name="图片 3" descr="s1"/>
          <p:cNvPicPr>
            <a:picLocks noChangeAspect="1"/>
          </p:cNvPicPr>
          <p:nvPr/>
        </p:nvPicPr>
        <p:blipFill>
          <a:blip r:embed="rId3"/>
          <a:stretch>
            <a:fillRect/>
          </a:stretch>
        </p:blipFill>
        <p:spPr>
          <a:xfrm>
            <a:off x="0" y="1567815"/>
            <a:ext cx="12189460" cy="471868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a:grpSpLocks noChangeAspect="1"/>
          </p:cNvGrpSpPr>
          <p:nvPr/>
        </p:nvGrpSpPr>
        <p:grpSpPr bwMode="auto">
          <a:xfrm>
            <a:off x="0" y="-274"/>
            <a:ext cx="12190413" cy="4931410"/>
            <a:chOff x="1602" y="283"/>
            <a:chExt cx="5028" cy="2711"/>
          </a:xfrm>
        </p:grpSpPr>
        <p:sp>
          <p:nvSpPr>
            <p:cNvPr id="11"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sp>
          <p:nvSpPr>
            <p:cNvPr id="12"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sp>
          <p:nvSpPr>
            <p:cNvPr id="13"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400">
                <a:solidFill>
                  <a:prstClr val="black"/>
                </a:solidFill>
              </a:endParaRPr>
            </a:p>
          </p:txBody>
        </p:sp>
      </p:grpSp>
      <p:sp>
        <p:nvSpPr>
          <p:cNvPr id="14" name="Freeform 26"/>
          <p:cNvSpPr/>
          <p:nvPr/>
        </p:nvSpPr>
        <p:spPr bwMode="auto">
          <a:xfrm>
            <a:off x="-1" y="3953149"/>
            <a:ext cx="12190413" cy="2889930"/>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38" tIns="45719" rIns="91438" bIns="45719" numCol="1" anchor="t" anchorCtr="0" compatLnSpc="1"/>
          <a:lstStyle/>
          <a:p>
            <a:endParaRPr lang="zh-CN" altLang="en-US" sz="1400">
              <a:solidFill>
                <a:prstClr val="black"/>
              </a:solidFill>
            </a:endParaRPr>
          </a:p>
        </p:txBody>
      </p:sp>
      <p:sp>
        <p:nvSpPr>
          <p:cNvPr id="15" name="Freeform 27"/>
          <p:cNvSpPr/>
          <p:nvPr/>
        </p:nvSpPr>
        <p:spPr bwMode="auto">
          <a:xfrm>
            <a:off x="0" y="3149710"/>
            <a:ext cx="12190413" cy="1780631"/>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38" tIns="45719" rIns="91438" bIns="45719" numCol="1" anchor="t" anchorCtr="0" compatLnSpc="1"/>
          <a:lstStyle/>
          <a:p>
            <a:endParaRPr lang="zh-CN" altLang="en-US" sz="1400">
              <a:solidFill>
                <a:prstClr val="black"/>
              </a:solidFill>
            </a:endParaRPr>
          </a:p>
        </p:txBody>
      </p:sp>
      <p:sp>
        <p:nvSpPr>
          <p:cNvPr id="16" name="Freeform 28"/>
          <p:cNvSpPr/>
          <p:nvPr/>
        </p:nvSpPr>
        <p:spPr bwMode="auto">
          <a:xfrm>
            <a:off x="0" y="3841786"/>
            <a:ext cx="12190413" cy="1189219"/>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38" tIns="45719" rIns="91438" bIns="45719" numCol="1" anchor="t" anchorCtr="0" compatLnSpc="1"/>
          <a:lstStyle/>
          <a:p>
            <a:endParaRPr lang="zh-CN" altLang="en-US" sz="1400">
              <a:solidFill>
                <a:prstClr val="black"/>
              </a:solidFill>
            </a:endParaRPr>
          </a:p>
        </p:txBody>
      </p:sp>
      <p:grpSp>
        <p:nvGrpSpPr>
          <p:cNvPr id="2" name="组合 1"/>
          <p:cNvGrpSpPr/>
          <p:nvPr/>
        </p:nvGrpSpPr>
        <p:grpSpPr>
          <a:xfrm rot="21194759">
            <a:off x="5529298" y="1444886"/>
            <a:ext cx="1452156" cy="1452682"/>
            <a:chOff x="4883092" y="1682340"/>
            <a:chExt cx="1944216" cy="1944216"/>
          </a:xfrm>
        </p:grpSpPr>
        <p:sp>
          <p:nvSpPr>
            <p:cNvPr id="3" name="圆角矩形 2"/>
            <p:cNvSpPr/>
            <p:nvPr/>
          </p:nvSpPr>
          <p:spPr>
            <a:xfrm rot="19460361">
              <a:off x="4883092" y="1682340"/>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4" name="Freeform 15"/>
            <p:cNvSpPr>
              <a:spLocks noEditPoints="1"/>
            </p:cNvSpPr>
            <p:nvPr/>
          </p:nvSpPr>
          <p:spPr bwMode="auto">
            <a:xfrm rot="405241">
              <a:off x="5321134" y="2057792"/>
              <a:ext cx="1080788" cy="1086431"/>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rgbClr val="00B0F0"/>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400"/>
            </a:p>
          </p:txBody>
        </p:sp>
      </p:grpSp>
      <p:sp>
        <p:nvSpPr>
          <p:cNvPr id="5" name="TextBox 4"/>
          <p:cNvSpPr txBox="1"/>
          <p:nvPr/>
        </p:nvSpPr>
        <p:spPr>
          <a:xfrm>
            <a:off x="1548765" y="3632200"/>
            <a:ext cx="4883150" cy="612775"/>
          </a:xfrm>
          <a:prstGeom prst="rect">
            <a:avLst/>
          </a:prstGeom>
          <a:noFill/>
        </p:spPr>
        <p:txBody>
          <a:bodyPr wrap="square" lIns="121917" tIns="60958" rIns="121917" bIns="60958" rtlCol="0">
            <a:spAutoFit/>
          </a:bodyPr>
          <a:lstStyle/>
          <a:p>
            <a:pPr algn="ctr"/>
            <a:r>
              <a:rPr lang="zh-CN" altLang="en-US" sz="3200" b="1" dirty="0">
                <a:latin typeface="微软雅黑" panose="020B0503020204020204" pitchFamily="34" charset="-122"/>
                <a:ea typeface="微软雅黑" panose="020B0503020204020204" pitchFamily="34" charset="-122"/>
              </a:rPr>
              <a:t>外文文献的建设与使用</a:t>
            </a:r>
          </a:p>
        </p:txBody>
      </p:sp>
      <p:cxnSp>
        <p:nvCxnSpPr>
          <p:cNvPr id="7" name="直接连接符 6"/>
          <p:cNvCxnSpPr/>
          <p:nvPr/>
        </p:nvCxnSpPr>
        <p:spPr>
          <a:xfrm flipV="1">
            <a:off x="6210650" y="3162176"/>
            <a:ext cx="0" cy="21764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6256655" y="4244975"/>
            <a:ext cx="2910840" cy="412750"/>
          </a:xfrm>
          <a:prstGeom prst="rect">
            <a:avLst/>
          </a:prstGeom>
          <a:noFill/>
        </p:spPr>
        <p:txBody>
          <a:bodyPr wrap="square" lIns="121917" tIns="60958" rIns="121917" bIns="60958" rtlCol="0">
            <a:spAutoFit/>
          </a:bodyPr>
          <a:lstStyle/>
          <a:p>
            <a:pPr marL="171450" lvl="1" indent="-171450">
              <a:buFont typeface="Wingdings" panose="05000000000000000000" pitchFamily="2" charset="2"/>
              <a:buChar char="l"/>
            </a:pPr>
            <a:r>
              <a:rPr lang="zh-CN" altLang="en-US" sz="1900" b="1" dirty="0">
                <a:latin typeface="微软雅黑" panose="020B0503020204020204" pitchFamily="34" charset="-122"/>
                <a:ea typeface="微软雅黑" panose="020B0503020204020204" pitchFamily="34" charset="-122"/>
              </a:rPr>
              <a:t> </a:t>
            </a:r>
            <a:r>
              <a:rPr lang="en-US" altLang="zh-CN" sz="1900" b="1" dirty="0">
                <a:latin typeface="微软雅黑" panose="020B0503020204020204" pitchFamily="34" charset="-122"/>
                <a:ea typeface="微软雅黑" panose="020B0503020204020204" pitchFamily="34" charset="-122"/>
              </a:rPr>
              <a:t>EI</a:t>
            </a:r>
            <a:r>
              <a:rPr lang="zh-CN" altLang="en-US" sz="1900" b="1" dirty="0">
                <a:latin typeface="微软雅黑" panose="020B0503020204020204" pitchFamily="34" charset="-122"/>
                <a:ea typeface="微软雅黑" panose="020B0503020204020204" pitchFamily="34" charset="-122"/>
              </a:rPr>
              <a:t>和</a:t>
            </a:r>
            <a:r>
              <a:rPr lang="en-US" altLang="zh-CN" sz="1900" b="1" dirty="0">
                <a:latin typeface="微软雅黑" panose="020B0503020204020204" pitchFamily="34" charset="-122"/>
                <a:ea typeface="微软雅黑" panose="020B0503020204020204" pitchFamily="34" charset="-122"/>
              </a:rPr>
              <a:t>EVISER</a:t>
            </a:r>
            <a:r>
              <a:rPr lang="zh-CN" altLang="en-US" sz="1900" b="1" dirty="0">
                <a:latin typeface="微软雅黑" panose="020B0503020204020204" pitchFamily="34" charset="-122"/>
                <a:ea typeface="微软雅黑" panose="020B0503020204020204" pitchFamily="34" charset="-122"/>
              </a:rPr>
              <a:t>的使用</a:t>
            </a:r>
          </a:p>
        </p:txBody>
      </p:sp>
      <p:sp>
        <p:nvSpPr>
          <p:cNvPr id="9" name="TextBox 5"/>
          <p:cNvSpPr txBox="1"/>
          <p:nvPr/>
        </p:nvSpPr>
        <p:spPr>
          <a:xfrm>
            <a:off x="6247130" y="3444240"/>
            <a:ext cx="3374390" cy="628015"/>
          </a:xfrm>
          <a:prstGeom prst="rect">
            <a:avLst/>
          </a:prstGeom>
          <a:noFill/>
        </p:spPr>
        <p:txBody>
          <a:bodyPr wrap="square" lIns="121917" tIns="60958" rIns="121917" bIns="60958" rtlCol="0">
            <a:spAutoFit/>
          </a:bodyPr>
          <a:lstStyle/>
          <a:p>
            <a:pPr marL="171450" lvl="1" indent="-171450">
              <a:buFont typeface="Wingdings" panose="05000000000000000000" pitchFamily="2" charset="2"/>
              <a:buChar char="l"/>
            </a:pPr>
            <a:r>
              <a:rPr lang="zh-CN" altLang="en-US" sz="1900" b="1" dirty="0">
                <a:latin typeface="微软雅黑" panose="020B0503020204020204" pitchFamily="34" charset="-122"/>
                <a:ea typeface="微软雅黑" panose="020B0503020204020204" pitchFamily="34" charset="-122"/>
              </a:rPr>
              <a:t> </a:t>
            </a:r>
            <a:r>
              <a:rPr lang="en-US" altLang="zh-CN" sz="1900" b="1" dirty="0">
                <a:latin typeface="微软雅黑" panose="020B0503020204020204" pitchFamily="34" charset="-122"/>
                <a:ea typeface="微软雅黑" panose="020B0503020204020204" pitchFamily="34" charset="-122"/>
              </a:rPr>
              <a:t>EBSCO</a:t>
            </a:r>
            <a:r>
              <a:rPr lang="zh-CN" altLang="en-US" sz="1900" b="1" dirty="0">
                <a:latin typeface="微软雅黑" panose="020B0503020204020204" pitchFamily="34" charset="-122"/>
                <a:ea typeface="微软雅黑" panose="020B0503020204020204" pitchFamily="34" charset="-122"/>
              </a:rPr>
              <a:t>和</a:t>
            </a:r>
            <a:r>
              <a:rPr lang="en-US" altLang="zh-CN" sz="1900" b="1" dirty="0">
                <a:latin typeface="微软雅黑" panose="020B0503020204020204" pitchFamily="34" charset="-122"/>
                <a:ea typeface="微软雅黑" panose="020B0503020204020204" pitchFamily="34" charset="-122"/>
              </a:rPr>
              <a:t>NEXTLIB</a:t>
            </a:r>
            <a:r>
              <a:rPr lang="zh-CN" altLang="en-US" sz="1900" b="1" dirty="0">
                <a:latin typeface="微软雅黑" panose="020B0503020204020204" pitchFamily="34" charset="-122"/>
                <a:ea typeface="微软雅黑" panose="020B0503020204020204" pitchFamily="34" charset="-122"/>
              </a:rPr>
              <a:t>的使用</a:t>
            </a:r>
          </a:p>
          <a:p>
            <a:pPr marL="171450" lvl="1" indent="-171450">
              <a:buFont typeface="Wingdings" panose="05000000000000000000" pitchFamily="2" charset="2"/>
              <a:buChar char="l"/>
            </a:pPr>
            <a:endParaRPr lang="zh-CN" altLang="en-US" sz="1400" dirty="0">
              <a:latin typeface="微软雅黑" panose="020B0503020204020204" pitchFamily="34" charset="-122"/>
              <a:ea typeface="微软雅黑" panose="020B0503020204020204" pitchFamily="34" charset="-122"/>
            </a:endParaRPr>
          </a:p>
        </p:txBody>
      </p:sp>
      <p:sp>
        <p:nvSpPr>
          <p:cNvPr id="17" name="TextBox 5"/>
          <p:cNvSpPr txBox="1"/>
          <p:nvPr/>
        </p:nvSpPr>
        <p:spPr>
          <a:xfrm>
            <a:off x="6256909" y="3016065"/>
            <a:ext cx="2306872" cy="412750"/>
          </a:xfrm>
          <a:prstGeom prst="rect">
            <a:avLst/>
          </a:prstGeom>
          <a:noFill/>
        </p:spPr>
        <p:txBody>
          <a:bodyPr wrap="square" lIns="121917" tIns="60958" rIns="121917" bIns="60958" rtlCol="0">
            <a:spAutoFit/>
          </a:bodyPr>
          <a:lstStyle/>
          <a:p>
            <a:pPr marL="171450" lvl="1" indent="-171450">
              <a:buFont typeface="Wingdings" panose="05000000000000000000" pitchFamily="2" charset="2"/>
              <a:buChar char="l"/>
            </a:pPr>
            <a:r>
              <a:rPr lang="zh-CN" altLang="en-US" sz="1900" b="1" dirty="0">
                <a:latin typeface="微软雅黑" panose="020B0503020204020204" pitchFamily="34" charset="-122"/>
                <a:ea typeface="微软雅黑" panose="020B0503020204020204" pitchFamily="34" charset="-122"/>
              </a:rPr>
              <a:t> 外文文献概况</a:t>
            </a:r>
            <a:endParaRPr lang="zh-CN" altLang="en-US" sz="1400" dirty="0">
              <a:latin typeface="微软雅黑" panose="020B0503020204020204" pitchFamily="34" charset="-122"/>
              <a:ea typeface="微软雅黑" panose="020B0503020204020204" pitchFamily="34" charset="-122"/>
            </a:endParaRPr>
          </a:p>
        </p:txBody>
      </p:sp>
      <p:sp>
        <p:nvSpPr>
          <p:cNvPr id="18" name="TextBox 5"/>
          <p:cNvSpPr txBox="1"/>
          <p:nvPr/>
        </p:nvSpPr>
        <p:spPr>
          <a:xfrm>
            <a:off x="6247130" y="3841750"/>
            <a:ext cx="3374390" cy="628015"/>
          </a:xfrm>
          <a:prstGeom prst="rect">
            <a:avLst/>
          </a:prstGeom>
          <a:noFill/>
        </p:spPr>
        <p:txBody>
          <a:bodyPr wrap="square" lIns="121917" tIns="60958" rIns="121917" bIns="60958" rtlCol="0">
            <a:spAutoFit/>
          </a:bodyPr>
          <a:lstStyle/>
          <a:p>
            <a:pPr marL="171450" lvl="1" indent="-171450">
              <a:buFont typeface="Wingdings" panose="05000000000000000000" pitchFamily="2" charset="2"/>
              <a:buChar char="l"/>
            </a:pPr>
            <a:r>
              <a:rPr lang="zh-CN" altLang="en-US" sz="1900" b="1" dirty="0">
                <a:latin typeface="微软雅黑" panose="020B0503020204020204" pitchFamily="34" charset="-122"/>
                <a:ea typeface="微软雅黑" panose="020B0503020204020204" pitchFamily="34" charset="-122"/>
              </a:rPr>
              <a:t> </a:t>
            </a:r>
            <a:r>
              <a:rPr lang="en-US" altLang="zh-CN" sz="1900" b="1" dirty="0">
                <a:latin typeface="微软雅黑" panose="020B0503020204020204" pitchFamily="34" charset="-122"/>
                <a:ea typeface="微软雅黑" panose="020B0503020204020204" pitchFamily="34" charset="-122"/>
              </a:rPr>
              <a:t>SPRING</a:t>
            </a:r>
            <a:r>
              <a:rPr lang="zh-CN" altLang="en-US" sz="1900" b="1" dirty="0">
                <a:latin typeface="微软雅黑" panose="020B0503020204020204" pitchFamily="34" charset="-122"/>
                <a:ea typeface="微软雅黑" panose="020B0503020204020204" pitchFamily="34" charset="-122"/>
              </a:rPr>
              <a:t>和</a:t>
            </a:r>
            <a:r>
              <a:rPr lang="en-US" altLang="zh-CN" sz="1900" b="1" dirty="0">
                <a:latin typeface="微软雅黑" panose="020B0503020204020204" pitchFamily="34" charset="-122"/>
                <a:ea typeface="微软雅黑" panose="020B0503020204020204" pitchFamily="34" charset="-122"/>
              </a:rPr>
              <a:t>WOS</a:t>
            </a:r>
            <a:r>
              <a:rPr lang="zh-CN" altLang="en-US" sz="1900" b="1" dirty="0">
                <a:latin typeface="微软雅黑" panose="020B0503020204020204" pitchFamily="34" charset="-122"/>
                <a:ea typeface="微软雅黑" panose="020B0503020204020204" pitchFamily="34" charset="-122"/>
              </a:rPr>
              <a:t>的使用</a:t>
            </a:r>
          </a:p>
          <a:p>
            <a:pPr marL="171450" lvl="1" indent="-171450">
              <a:buFont typeface="Wingdings" panose="05000000000000000000" pitchFamily="2" charset="2"/>
              <a:buChar char="l"/>
            </a:pP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0-#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464435" y="1022350"/>
            <a:ext cx="8242300" cy="85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ELSEVIVER </a:t>
            </a: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sym typeface="+mn-ea"/>
              </a:rPr>
              <a:t>ScienceDirect</a:t>
            </a:r>
            <a:endParaRPr lang="en-US" sz="3700" dirty="0">
              <a:solidFill>
                <a:schemeClr val="accent4"/>
              </a:solidFill>
            </a:endParaRPr>
          </a:p>
          <a:p>
            <a:pPr>
              <a:defRPr/>
            </a:pP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pic>
        <p:nvPicPr>
          <p:cNvPr id="2" name="图片 1" descr="s2"/>
          <p:cNvPicPr>
            <a:picLocks noChangeAspect="1"/>
          </p:cNvPicPr>
          <p:nvPr/>
        </p:nvPicPr>
        <p:blipFill>
          <a:blip r:embed="rId3"/>
          <a:stretch>
            <a:fillRect/>
          </a:stretch>
        </p:blipFill>
        <p:spPr>
          <a:xfrm>
            <a:off x="0" y="1517015"/>
            <a:ext cx="12190095" cy="470789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464435" y="1022350"/>
            <a:ext cx="8242300" cy="85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EI</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275590" y="1881505"/>
            <a:ext cx="5123180" cy="424624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sz="2000" b="1" dirty="0">
                <a:sym typeface="+mn-ea"/>
              </a:rPr>
              <a:t>    </a:t>
            </a:r>
            <a:r>
              <a:rPr sz="2000" b="1" dirty="0">
                <a:sym typeface="+mn-ea"/>
              </a:rPr>
              <a:t>Ei-Compendex 是全球范围最广泛、内容最完整的工程文摘数据库。它为用户提供来自全球的同行评议与索引出版物，拥有 76 个国家的 1880 多万条记录，涵盖 195 个工程学科</a:t>
            </a:r>
          </a:p>
          <a:p>
            <a:pPr fontAlgn="auto">
              <a:lnSpc>
                <a:spcPct val="150000"/>
              </a:lnSpc>
            </a:pPr>
            <a:r>
              <a:rPr lang="en-US" sz="2000" b="1" dirty="0">
                <a:latin typeface="黑体" panose="02010609060101010101" charset="-122"/>
                <a:ea typeface="黑体" panose="02010609060101010101" charset="-122"/>
                <a:cs typeface="+mn-ea"/>
                <a:sym typeface="+mn-ea"/>
              </a:rPr>
              <a:t>  EI</a:t>
            </a:r>
            <a:r>
              <a:rPr lang="zh-CN" altLang="en-US" sz="2000" b="1" dirty="0">
                <a:latin typeface="黑体" panose="02010609060101010101" charset="-122"/>
                <a:ea typeface="黑体" panose="02010609060101010101" charset="-122"/>
                <a:cs typeface="+mn-ea"/>
                <a:sym typeface="+mn-ea"/>
              </a:rPr>
              <a:t>操作演示（以建工学院谬云老师为例）</a:t>
            </a:r>
          </a:p>
          <a:p>
            <a:pPr fontAlgn="auto">
              <a:lnSpc>
                <a:spcPct val="150000"/>
              </a:lnSpc>
            </a:pPr>
            <a:r>
              <a:rPr lang="zh-CN" altLang="en-US" sz="2000" b="1" dirty="0">
                <a:latin typeface="黑体" panose="02010609060101010101" charset="-122"/>
                <a:ea typeface="黑体" panose="02010609060101010101" charset="-122"/>
                <a:cs typeface="+mn-ea"/>
                <a:sym typeface="+mn-ea"/>
              </a:rPr>
              <a:t>Field test study on bearing characteristics of manual digging piles in coal strata</a:t>
            </a:r>
          </a:p>
        </p:txBody>
      </p:sp>
      <p:pic>
        <p:nvPicPr>
          <p:cNvPr id="4" name="图片 3" descr="ei"/>
          <p:cNvPicPr>
            <a:picLocks noChangeAspect="1"/>
          </p:cNvPicPr>
          <p:nvPr/>
        </p:nvPicPr>
        <p:blipFill>
          <a:blip r:embed="rId3"/>
          <a:stretch>
            <a:fillRect/>
          </a:stretch>
        </p:blipFill>
        <p:spPr>
          <a:xfrm>
            <a:off x="5622290" y="1881505"/>
            <a:ext cx="6365875" cy="4197350"/>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2006696" y="1188151"/>
            <a:ext cx="3394513" cy="1231102"/>
          </a:xfrm>
          <a:prstGeom prst="rect">
            <a:avLst/>
          </a:prstGeom>
          <a:noFill/>
          <a:ln w="9525">
            <a:noFill/>
            <a:miter lim="800000"/>
          </a:ln>
        </p:spPr>
        <p:txBody>
          <a:bodyPr wrap="none" lIns="121917" tIns="60958" rIns="121917" bIns="60958">
            <a:spAutoFit/>
          </a:bodyPr>
          <a:lstStyle/>
          <a:p>
            <a:pPr>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 谢谢</a:t>
            </a:r>
            <a:r>
              <a:rPr lang="zh-CN" altLang="en-US" sz="7200" b="1" spc="200" dirty="0">
                <a:solidFill>
                  <a:prstClr val="white"/>
                </a:solidFill>
                <a:latin typeface="微软雅黑" panose="020B0503020204020204" pitchFamily="34" charset="-122"/>
                <a:ea typeface="微软雅黑" panose="020B0503020204020204" pitchFamily="34" charset="-122"/>
              </a:rPr>
              <a:t>！</a:t>
            </a:r>
          </a:p>
        </p:txBody>
      </p:sp>
      <p:cxnSp>
        <p:nvCxnSpPr>
          <p:cNvPr id="4" name="直接连接符 3"/>
          <p:cNvCxnSpPr/>
          <p:nvPr/>
        </p:nvCxnSpPr>
        <p:spPr>
          <a:xfrm>
            <a:off x="2006696" y="1135708"/>
            <a:ext cx="29899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06696" y="2471695"/>
            <a:ext cx="298997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12549" y="2399674"/>
            <a:ext cx="3927053" cy="426048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85038" y="4893073"/>
            <a:ext cx="1455023" cy="1468787"/>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1+#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35"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style.rotation</p:attrName>
                                        </p:attrNameLst>
                                      </p:cBhvr>
                                      <p:tavLst>
                                        <p:tav tm="0">
                                          <p:val>
                                            <p:fltVal val="720"/>
                                          </p:val>
                                        </p:tav>
                                        <p:tav tm="100000">
                                          <p:val>
                                            <p:fltVal val="0"/>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ppt_w</p:attrName>
                                        </p:attrNameLst>
                                      </p:cBhvr>
                                      <p:tavLst>
                                        <p:tav tm="0">
                                          <p:val>
                                            <p:fltVal val="0"/>
                                          </p:val>
                                        </p:tav>
                                        <p:tav tm="100000">
                                          <p:val>
                                            <p:strVal val="#ppt_w"/>
                                          </p:val>
                                        </p:tav>
                                      </p:tavLst>
                                    </p:anim>
                                  </p:childTnLst>
                                </p:cTn>
                              </p:par>
                              <p:par>
                                <p:cTn id="23" presetID="53" presetClass="entr" presetSubtype="16" fill="hold" grpId="2"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423481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外文献的概况</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371475" y="1696720"/>
            <a:ext cx="5123180" cy="450024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altLang="zh-CN" sz="2000" b="1" dirty="0">
                <a:latin typeface="黑体" panose="02010609060101010101" charset="-122"/>
                <a:ea typeface="黑体" panose="02010609060101010101" charset="-122"/>
                <a:cs typeface="+mn-ea"/>
                <a:sym typeface="+mn-ea"/>
              </a:rPr>
              <a:t>    </a:t>
            </a:r>
            <a:r>
              <a:rPr lang="zh-CN" altLang="en-US" sz="1900" b="1" dirty="0">
                <a:latin typeface="黑体" panose="02010609060101010101" charset="-122"/>
                <a:ea typeface="黑体" panose="02010609060101010101" charset="-122"/>
                <a:cs typeface="+mn-ea"/>
                <a:sym typeface="+mn-ea"/>
              </a:rPr>
              <a:t>为了适应我校科研的发展，图书馆近年来加大了外文文献建设的力度，既以往购买的</a:t>
            </a:r>
            <a:r>
              <a:rPr lang="en-US" altLang="zh-CN" sz="1900" b="1" dirty="0">
                <a:latin typeface="黑体" panose="02010609060101010101" charset="-122"/>
                <a:ea typeface="黑体" panose="02010609060101010101" charset="-122"/>
                <a:cs typeface="+mn-ea"/>
                <a:sym typeface="+mn-ea"/>
              </a:rPr>
              <a:t>EBSCO</a:t>
            </a:r>
            <a:r>
              <a:rPr lang="zh-CN" altLang="en-US" sz="1900" b="1" dirty="0">
                <a:latin typeface="黑体" panose="02010609060101010101" charset="-122"/>
                <a:ea typeface="黑体" panose="02010609060101010101" charset="-122"/>
                <a:cs typeface="+mn-ea"/>
                <a:sym typeface="+mn-ea"/>
              </a:rPr>
              <a:t>数据库，图书馆于</a:t>
            </a:r>
            <a:r>
              <a:rPr lang="en-US" altLang="zh-CN" sz="1900" b="1" dirty="0">
                <a:latin typeface="黑体" panose="02010609060101010101" charset="-122"/>
                <a:ea typeface="黑体" panose="02010609060101010101" charset="-122"/>
                <a:cs typeface="+mn-ea"/>
                <a:sym typeface="+mn-ea"/>
              </a:rPr>
              <a:t>2019</a:t>
            </a:r>
            <a:r>
              <a:rPr lang="zh-CN" altLang="en-US" sz="1900" b="1" dirty="0">
                <a:latin typeface="黑体" panose="02010609060101010101" charset="-122"/>
                <a:ea typeface="黑体" panose="02010609060101010101" charset="-122"/>
                <a:cs typeface="+mn-ea"/>
                <a:sym typeface="+mn-ea"/>
              </a:rPr>
              <a:t>年度采购了建筑与环境的数据库</a:t>
            </a:r>
            <a:r>
              <a:rPr lang="en-US" altLang="zh-CN" sz="1900" b="1" dirty="0">
                <a:latin typeface="黑体" panose="02010609060101010101" charset="-122"/>
                <a:ea typeface="黑体" panose="02010609060101010101" charset="-122"/>
                <a:cs typeface="+mn-ea"/>
                <a:sym typeface="+mn-ea"/>
              </a:rPr>
              <a:t>ASCE,2021</a:t>
            </a:r>
            <a:r>
              <a:rPr lang="zh-CN" altLang="en-US" sz="1900" b="1" dirty="0">
                <a:latin typeface="黑体" panose="02010609060101010101" charset="-122"/>
                <a:ea typeface="黑体" panose="02010609060101010101" charset="-122"/>
                <a:cs typeface="+mn-ea"/>
                <a:sym typeface="+mn-ea"/>
              </a:rPr>
              <a:t>年度在校领导的亲自推动下，目前正在招标购买六个大型外文期刊数据库，即</a:t>
            </a:r>
            <a:r>
              <a:rPr lang="en-US" altLang="zh-CN" sz="1900" b="1" dirty="0">
                <a:latin typeface="黑体" panose="02010609060101010101" charset="-122"/>
                <a:ea typeface="黑体" panose="02010609060101010101" charset="-122"/>
                <a:cs typeface="+mn-ea"/>
                <a:sym typeface="+mn-ea"/>
              </a:rPr>
              <a:t>ESVIER</a:t>
            </a:r>
            <a:r>
              <a:rPr lang="zh-CN" altLang="en-US" sz="1900" b="1" dirty="0">
                <a:latin typeface="黑体" panose="02010609060101010101" charset="-122"/>
                <a:ea typeface="黑体" panose="02010609060101010101" charset="-122"/>
                <a:cs typeface="+mn-ea"/>
                <a:sym typeface="+mn-ea"/>
              </a:rPr>
              <a:t>、</a:t>
            </a:r>
            <a:r>
              <a:rPr lang="en-US" altLang="zh-CN" sz="1900" b="1" dirty="0">
                <a:latin typeface="黑体" panose="02010609060101010101" charset="-122"/>
                <a:ea typeface="黑体" panose="02010609060101010101" charset="-122"/>
                <a:cs typeface="+mn-ea"/>
                <a:sym typeface="+mn-ea"/>
              </a:rPr>
              <a:t>EI</a:t>
            </a:r>
            <a:r>
              <a:rPr lang="zh-CN" altLang="en-US" sz="1900" b="1" dirty="0">
                <a:latin typeface="黑体" panose="02010609060101010101" charset="-122"/>
                <a:ea typeface="黑体" panose="02010609060101010101" charset="-122"/>
                <a:cs typeface="+mn-ea"/>
                <a:sym typeface="+mn-ea"/>
              </a:rPr>
              <a:t>、</a:t>
            </a:r>
            <a:r>
              <a:rPr lang="en-US" altLang="zh-CN" sz="1900" b="1" dirty="0">
                <a:latin typeface="黑体" panose="02010609060101010101" charset="-122"/>
                <a:ea typeface="黑体" panose="02010609060101010101" charset="-122"/>
                <a:cs typeface="+mn-ea"/>
                <a:sym typeface="+mn-ea"/>
              </a:rPr>
              <a:t>Web of science</a:t>
            </a:r>
            <a:r>
              <a:rPr lang="zh-CN" altLang="en-US" sz="1900" b="1" dirty="0">
                <a:latin typeface="黑体" panose="02010609060101010101" charset="-122"/>
                <a:ea typeface="黑体" panose="02010609060101010101" charset="-122"/>
                <a:cs typeface="+mn-ea"/>
                <a:sym typeface="+mn-ea"/>
              </a:rPr>
              <a:t>、</a:t>
            </a:r>
            <a:r>
              <a:rPr lang="en-US" altLang="zh-CN" sz="1900" b="1" dirty="0">
                <a:latin typeface="黑体" panose="02010609060101010101" charset="-122"/>
                <a:ea typeface="黑体" panose="02010609060101010101" charset="-122"/>
                <a:cs typeface="+mn-ea"/>
                <a:sym typeface="+mn-ea"/>
              </a:rPr>
              <a:t>Spring</a:t>
            </a:r>
            <a:r>
              <a:rPr lang="zh-CN" altLang="en-US" sz="1900" b="1" dirty="0">
                <a:latin typeface="黑体" panose="02010609060101010101" charset="-122"/>
                <a:ea typeface="黑体" panose="02010609060101010101" charset="-122"/>
                <a:cs typeface="+mn-ea"/>
                <a:sym typeface="+mn-ea"/>
              </a:rPr>
              <a:t>、</a:t>
            </a:r>
            <a:r>
              <a:rPr lang="en-US" altLang="zh-CN" sz="1900" b="1" dirty="0">
                <a:latin typeface="黑体" panose="02010609060101010101" charset="-122"/>
                <a:ea typeface="黑体" panose="02010609060101010101" charset="-122"/>
                <a:cs typeface="+mn-ea"/>
                <a:sym typeface="+mn-ea"/>
              </a:rPr>
              <a:t>welly</a:t>
            </a:r>
            <a:r>
              <a:rPr lang="zh-CN" altLang="en-US" sz="1900" b="1" dirty="0">
                <a:latin typeface="黑体" panose="02010609060101010101" charset="-122"/>
                <a:ea typeface="黑体" panose="02010609060101010101" charset="-122"/>
                <a:cs typeface="+mn-ea"/>
                <a:sym typeface="+mn-ea"/>
              </a:rPr>
              <a:t>和</a:t>
            </a:r>
            <a:r>
              <a:rPr lang="en-US" altLang="zh-CN" sz="1900" b="1" dirty="0">
                <a:latin typeface="黑体" panose="02010609060101010101" charset="-122"/>
                <a:ea typeface="黑体" panose="02010609060101010101" charset="-122"/>
                <a:cs typeface="+mn-ea"/>
                <a:sym typeface="+mn-ea"/>
              </a:rPr>
              <a:t>IEEE</a:t>
            </a:r>
            <a:r>
              <a:rPr lang="zh-CN" altLang="en-US" sz="1900" b="1" dirty="0">
                <a:latin typeface="黑体" panose="02010609060101010101" charset="-122"/>
                <a:ea typeface="黑体" panose="02010609060101010101" charset="-122"/>
                <a:cs typeface="+mn-ea"/>
                <a:sym typeface="+mn-ea"/>
              </a:rPr>
              <a:t>，为我校教师开展科研工作提供强力支持，外文数据库的访问模式都采用校内直接登录、校外</a:t>
            </a:r>
            <a:r>
              <a:rPr lang="en-US" altLang="zh-CN" sz="1900" b="1" dirty="0">
                <a:latin typeface="黑体" panose="02010609060101010101" charset="-122"/>
                <a:ea typeface="黑体" panose="02010609060101010101" charset="-122"/>
                <a:cs typeface="+mn-ea"/>
                <a:sym typeface="+mn-ea"/>
              </a:rPr>
              <a:t>VPN</a:t>
            </a:r>
            <a:r>
              <a:rPr lang="zh-CN" altLang="en-US" sz="1900" b="1" dirty="0">
                <a:latin typeface="黑体" panose="02010609060101010101" charset="-122"/>
                <a:ea typeface="黑体" panose="02010609060101010101" charset="-122"/>
                <a:cs typeface="+mn-ea"/>
                <a:sym typeface="+mn-ea"/>
              </a:rPr>
              <a:t>的模式。</a:t>
            </a:r>
          </a:p>
          <a:p>
            <a:pPr fontAlgn="auto">
              <a:lnSpc>
                <a:spcPct val="150000"/>
              </a:lnSpc>
            </a:pPr>
            <a:r>
              <a:rPr lang="zh-CN" altLang="en-US" sz="1900" b="1" dirty="0">
                <a:latin typeface="黑体" panose="02010609060101010101" charset="-122"/>
                <a:ea typeface="黑体" panose="02010609060101010101" charset="-122"/>
                <a:cs typeface="+mn-ea"/>
                <a:sym typeface="+mn-ea"/>
              </a:rPr>
              <a:t>地址：</a:t>
            </a:r>
            <a:r>
              <a:rPr lang="zh-CN" altLang="en-US" sz="1900" b="1" dirty="0">
                <a:latin typeface="黑体" panose="02010609060101010101" charset="-122"/>
                <a:ea typeface="黑体" panose="02010609060101010101" charset="-122"/>
                <a:cs typeface="+mn-ea"/>
                <a:sym typeface="+mn-ea"/>
                <a:hlinkClick r:id="rId4" action="ppaction://hlinkfile"/>
              </a:rPr>
              <a:t>https://jstvu.mh.chaoxing.com</a:t>
            </a:r>
            <a:endParaRPr lang="zh-CN" altLang="en-US" sz="1900" b="1" dirty="0">
              <a:latin typeface="黑体" panose="02010609060101010101" charset="-122"/>
              <a:ea typeface="黑体" panose="02010609060101010101" charset="-122"/>
              <a:cs typeface="+mn-ea"/>
              <a:sym typeface="+mn-ea"/>
            </a:endParaRPr>
          </a:p>
        </p:txBody>
      </p:sp>
      <p:pic>
        <p:nvPicPr>
          <p:cNvPr id="4" name="图片 3" descr="外文数据库"/>
          <p:cNvPicPr>
            <a:picLocks noChangeAspect="1"/>
          </p:cNvPicPr>
          <p:nvPr>
            <p:custDataLst>
              <p:tags r:id="rId1"/>
            </p:custDataLst>
          </p:nvPr>
        </p:nvPicPr>
        <p:blipFill>
          <a:blip r:embed="rId5"/>
          <a:stretch>
            <a:fillRect/>
          </a:stretch>
        </p:blipFill>
        <p:spPr>
          <a:xfrm>
            <a:off x="6170295" y="1696720"/>
            <a:ext cx="5742940" cy="442531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488940"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EBSCO</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外文文献的使用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grpSp>
        <p:nvGrpSpPr>
          <p:cNvPr id="39" name="组合 38"/>
          <p:cNvGrpSpPr/>
          <p:nvPr/>
        </p:nvGrpSpPr>
        <p:grpSpPr>
          <a:xfrm>
            <a:off x="573982" y="1565461"/>
            <a:ext cx="908499" cy="816138"/>
            <a:chOff x="1676477" y="1754071"/>
            <a:chExt cx="2722124" cy="2444498"/>
          </a:xfrm>
        </p:grpSpPr>
        <p:sp>
          <p:nvSpPr>
            <p:cNvPr id="40"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F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400"/>
            </a:p>
          </p:txBody>
        </p:sp>
        <p:sp>
          <p:nvSpPr>
            <p:cNvPr id="42" name="Freeform 51"/>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00B0F0"/>
            </a:solidFill>
            <a:ln>
              <a:noFill/>
            </a:ln>
          </p:spPr>
          <p:txBody>
            <a:bodyPr vert="horz" wrap="square" lIns="68580" tIns="34290" rIns="68580" bIns="34290" numCol="1" anchor="t" anchorCtr="0" compatLnSpc="1"/>
            <a:lstStyle/>
            <a:p>
              <a:endParaRPr lang="zh-CN" altLang="en-US" sz="1400"/>
            </a:p>
          </p:txBody>
        </p:sp>
        <p:sp>
          <p:nvSpPr>
            <p:cNvPr id="43" name="文本框 23"/>
            <p:cNvSpPr txBox="1"/>
            <p:nvPr/>
          </p:nvSpPr>
          <p:spPr>
            <a:xfrm>
              <a:off x="2052026" y="2757038"/>
              <a:ext cx="1714281" cy="119442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2000" b="1" dirty="0">
                  <a:solidFill>
                    <a:schemeClr val="tx1"/>
                  </a:solidFill>
                  <a:latin typeface="微软雅黑" panose="020B0503020204020204" pitchFamily="34" charset="-122"/>
                  <a:ea typeface="微软雅黑" panose="020B0503020204020204" pitchFamily="34" charset="-122"/>
                </a:rPr>
                <a:t>0 1</a:t>
              </a:r>
              <a:endParaRPr lang="en-US" sz="2000" b="1" dirty="0">
                <a:solidFill>
                  <a:schemeClr val="tx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482725" y="1711325"/>
            <a:ext cx="5317490"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检索与使用方法</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6" name="文本框 5"/>
          <p:cNvSpPr txBox="1"/>
          <p:nvPr/>
        </p:nvSpPr>
        <p:spPr>
          <a:xfrm>
            <a:off x="418465" y="2531745"/>
            <a:ext cx="6487160" cy="347662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en-US" altLang="zh-CN" sz="2000" b="1">
                <a:latin typeface="Calibri" panose="020F0502020204030204" charset="0"/>
                <a:sym typeface="+mn-ea"/>
              </a:rPr>
              <a:t>AND </a:t>
            </a:r>
            <a:r>
              <a:rPr lang="zh-CN" altLang="en-US" sz="2000" b="1">
                <a:latin typeface="Calibri" panose="020F0502020204030204" charset="0"/>
                <a:sym typeface="+mn-ea"/>
              </a:rPr>
              <a:t>用于缩小检索范围，类似于“交集”概念</a:t>
            </a:r>
            <a:endParaRPr lang="en-US" altLang="zh-CN" sz="2000">
              <a:latin typeface="Calibri" panose="020F0502020204030204" charset="0"/>
            </a:endParaRPr>
          </a:p>
          <a:p>
            <a:r>
              <a:rPr lang="en-US" altLang="zh-CN" sz="2000" i="1">
                <a:solidFill>
                  <a:srgbClr val="000080"/>
                </a:solidFill>
                <a:latin typeface="Calibri" panose="020F0502020204030204" charset="0"/>
                <a:sym typeface="+mn-ea"/>
              </a:rPr>
              <a:t>coffee </a:t>
            </a:r>
            <a:r>
              <a:rPr lang="en-US" altLang="zh-CN" sz="2000" i="1" u="sng">
                <a:solidFill>
                  <a:srgbClr val="000080"/>
                </a:solidFill>
                <a:latin typeface="Calibri" panose="020F0502020204030204" charset="0"/>
                <a:sym typeface="+mn-ea"/>
              </a:rPr>
              <a:t>and</a:t>
            </a:r>
            <a:r>
              <a:rPr lang="en-US" altLang="zh-CN" sz="2000" i="1">
                <a:solidFill>
                  <a:srgbClr val="000080"/>
                </a:solidFill>
                <a:latin typeface="Calibri" panose="020F0502020204030204" charset="0"/>
                <a:sym typeface="+mn-ea"/>
              </a:rPr>
              <a:t> tea </a:t>
            </a:r>
            <a:r>
              <a:rPr lang="zh-CN" altLang="en-US" sz="2000">
                <a:solidFill>
                  <a:srgbClr val="000080"/>
                </a:solidFill>
                <a:latin typeface="Calibri" panose="020F0502020204030204" charset="0"/>
                <a:sym typeface="+mn-ea"/>
              </a:rPr>
              <a:t>会检索到的结果中既包含</a:t>
            </a:r>
            <a:r>
              <a:rPr lang="en-US" altLang="zh-CN" sz="2000">
                <a:solidFill>
                  <a:srgbClr val="000080"/>
                </a:solidFill>
                <a:latin typeface="Calibri" panose="020F0502020204030204" charset="0"/>
                <a:sym typeface="+mn-ea"/>
              </a:rPr>
              <a:t>coffee</a:t>
            </a:r>
            <a:r>
              <a:rPr lang="zh-CN" altLang="en-US" sz="2000">
                <a:solidFill>
                  <a:srgbClr val="000080"/>
                </a:solidFill>
                <a:latin typeface="Calibri" panose="020F0502020204030204" charset="0"/>
                <a:sym typeface="+mn-ea"/>
              </a:rPr>
              <a:t> 也包含</a:t>
            </a:r>
            <a:r>
              <a:rPr lang="en-US" altLang="zh-CN" sz="2000">
                <a:solidFill>
                  <a:srgbClr val="000080"/>
                </a:solidFill>
                <a:latin typeface="Calibri" panose="020F0502020204030204" charset="0"/>
                <a:sym typeface="+mn-ea"/>
              </a:rPr>
              <a:t>tea</a:t>
            </a:r>
            <a:r>
              <a:rPr lang="zh-CN" altLang="en-US" sz="2000">
                <a:solidFill>
                  <a:srgbClr val="000080"/>
                </a:solidFill>
                <a:latin typeface="Calibri" panose="020F0502020204030204" charset="0"/>
                <a:sym typeface="+mn-ea"/>
              </a:rPr>
              <a:t>。</a:t>
            </a:r>
            <a:endParaRPr lang="en-US" altLang="zh-CN" sz="2000">
              <a:solidFill>
                <a:srgbClr val="000080"/>
              </a:solidFill>
              <a:latin typeface="Calibri" panose="020F0502020204030204" charset="0"/>
            </a:endParaRPr>
          </a:p>
          <a:p>
            <a:pPr marL="457200" lvl="1" indent="0">
              <a:buNone/>
            </a:pPr>
            <a:endParaRPr lang="en-US" altLang="en-US" sz="2000">
              <a:latin typeface="Calibri" panose="020F0502020204030204" charset="0"/>
            </a:endParaRPr>
          </a:p>
          <a:p>
            <a:r>
              <a:rPr lang="en-US" altLang="zh-CN" sz="2000" b="1">
                <a:latin typeface="Calibri" panose="020F0502020204030204" charset="0"/>
                <a:sym typeface="+mn-ea"/>
              </a:rPr>
              <a:t>OR</a:t>
            </a:r>
            <a:r>
              <a:rPr lang="en-US" altLang="zh-CN" sz="2000">
                <a:latin typeface="Calibri" panose="020F0502020204030204" charset="0"/>
                <a:sym typeface="+mn-ea"/>
              </a:rPr>
              <a:t> </a:t>
            </a:r>
            <a:r>
              <a:rPr lang="zh-CN" altLang="en-US" sz="2000" b="1">
                <a:latin typeface="Calibri" panose="020F0502020204030204" charset="0"/>
                <a:sym typeface="+mn-ea"/>
              </a:rPr>
              <a:t>用于扩大检索范围，类似于“并集”概念</a:t>
            </a:r>
            <a:endParaRPr lang="en-US" altLang="zh-CN" sz="2000" b="1">
              <a:latin typeface="Calibri" panose="020F0502020204030204" charset="0"/>
            </a:endParaRPr>
          </a:p>
          <a:p>
            <a:r>
              <a:rPr lang="en-US" altLang="zh-CN" sz="2000" i="1">
                <a:solidFill>
                  <a:srgbClr val="000080"/>
                </a:solidFill>
                <a:latin typeface="Calibri" panose="020F0502020204030204" charset="0"/>
                <a:sym typeface="+mn-ea"/>
              </a:rPr>
              <a:t>college </a:t>
            </a:r>
            <a:r>
              <a:rPr lang="en-US" altLang="zh-CN" sz="2000" i="1" u="sng">
                <a:solidFill>
                  <a:srgbClr val="000080"/>
                </a:solidFill>
                <a:latin typeface="Calibri" panose="020F0502020204030204" charset="0"/>
                <a:sym typeface="+mn-ea"/>
              </a:rPr>
              <a:t>or</a:t>
            </a:r>
            <a:r>
              <a:rPr lang="en-US" altLang="zh-CN" sz="2000" i="1">
                <a:solidFill>
                  <a:srgbClr val="000080"/>
                </a:solidFill>
                <a:latin typeface="Calibri" panose="020F0502020204030204" charset="0"/>
                <a:sym typeface="+mn-ea"/>
              </a:rPr>
              <a:t> university  </a:t>
            </a:r>
            <a:r>
              <a:rPr lang="zh-CN" altLang="en-US" sz="2000">
                <a:solidFill>
                  <a:srgbClr val="000080"/>
                </a:solidFill>
                <a:latin typeface="Calibri" panose="020F0502020204030204" charset="0"/>
                <a:sym typeface="+mn-ea"/>
              </a:rPr>
              <a:t>会检索的结果中或者包含</a:t>
            </a:r>
            <a:r>
              <a:rPr lang="en-US" altLang="zh-CN" sz="2000">
                <a:solidFill>
                  <a:srgbClr val="000080"/>
                </a:solidFill>
                <a:latin typeface="Calibri" panose="020F0502020204030204" charset="0"/>
                <a:sym typeface="+mn-ea"/>
              </a:rPr>
              <a:t>college </a:t>
            </a:r>
            <a:r>
              <a:rPr lang="zh-CN" altLang="en-US" sz="2000">
                <a:solidFill>
                  <a:srgbClr val="000080"/>
                </a:solidFill>
                <a:latin typeface="Calibri" panose="020F0502020204030204" charset="0"/>
                <a:sym typeface="+mn-ea"/>
              </a:rPr>
              <a:t>，或者包含</a:t>
            </a:r>
            <a:r>
              <a:rPr lang="en-US" altLang="zh-CN" sz="2000">
                <a:solidFill>
                  <a:srgbClr val="000080"/>
                </a:solidFill>
                <a:latin typeface="Calibri" panose="020F0502020204030204" charset="0"/>
                <a:sym typeface="+mn-ea"/>
              </a:rPr>
              <a:t>university</a:t>
            </a:r>
            <a:endParaRPr lang="en-US" altLang="zh-CN" sz="2000">
              <a:latin typeface="Calibri" panose="020F0502020204030204" charset="0"/>
            </a:endParaRPr>
          </a:p>
          <a:p>
            <a:pPr marL="457200" lvl="1" indent="0"/>
            <a:endParaRPr lang="en-US" altLang="zh-CN" sz="2000">
              <a:latin typeface="Calibri" panose="020F0502020204030204" charset="0"/>
            </a:endParaRPr>
          </a:p>
          <a:p>
            <a:r>
              <a:rPr lang="en-US" altLang="zh-CN" sz="2000" b="1">
                <a:latin typeface="Calibri" panose="020F0502020204030204" charset="0"/>
                <a:sym typeface="+mn-ea"/>
              </a:rPr>
              <a:t>NOT </a:t>
            </a:r>
            <a:r>
              <a:rPr lang="zh-CN" altLang="en-US" sz="2000" b="1">
                <a:latin typeface="Calibri" panose="020F0502020204030204" charset="0"/>
                <a:sym typeface="+mn-ea"/>
              </a:rPr>
              <a:t>用于排除检索结果中不需要的项，类似于“非”的概念</a:t>
            </a:r>
            <a:endParaRPr lang="en-US" altLang="zh-CN" sz="2000" b="1">
              <a:latin typeface="Calibri" panose="020F0502020204030204" charset="0"/>
            </a:endParaRPr>
          </a:p>
          <a:p>
            <a:r>
              <a:rPr lang="en-US" altLang="en-US" sz="2000">
                <a:solidFill>
                  <a:srgbClr val="000080"/>
                </a:solidFill>
                <a:latin typeface="Calibri" panose="020F0502020204030204" charset="0"/>
                <a:sym typeface="+mn-ea"/>
              </a:rPr>
              <a:t> </a:t>
            </a:r>
            <a:r>
              <a:rPr lang="en-US" altLang="en-US" sz="2000" i="1">
                <a:solidFill>
                  <a:srgbClr val="000080"/>
                </a:solidFill>
                <a:latin typeface="Calibri" panose="020F0502020204030204" charset="0"/>
                <a:sym typeface="+mn-ea"/>
              </a:rPr>
              <a:t>Cookies</a:t>
            </a:r>
            <a:r>
              <a:rPr lang="en-US" altLang="zh-CN" sz="2000" i="1">
                <a:solidFill>
                  <a:srgbClr val="000080"/>
                </a:solidFill>
                <a:latin typeface="Calibri" panose="020F0502020204030204" charset="0"/>
                <a:sym typeface="+mn-ea"/>
              </a:rPr>
              <a:t> </a:t>
            </a:r>
            <a:r>
              <a:rPr lang="en-US" altLang="zh-CN" sz="2000" i="1" u="sng">
                <a:solidFill>
                  <a:srgbClr val="000080"/>
                </a:solidFill>
                <a:latin typeface="Calibri" panose="020F0502020204030204" charset="0"/>
                <a:sym typeface="+mn-ea"/>
              </a:rPr>
              <a:t>not</a:t>
            </a:r>
            <a:r>
              <a:rPr lang="en-US" altLang="zh-CN" sz="2000" i="1">
                <a:solidFill>
                  <a:srgbClr val="000080"/>
                </a:solidFill>
                <a:latin typeface="Calibri" panose="020F0502020204030204" charset="0"/>
                <a:sym typeface="+mn-ea"/>
              </a:rPr>
              <a:t> computer </a:t>
            </a:r>
            <a:r>
              <a:rPr lang="zh-CN" altLang="en-US" sz="2000">
                <a:solidFill>
                  <a:srgbClr val="000080"/>
                </a:solidFill>
                <a:latin typeface="Calibri" panose="020F0502020204030204" charset="0"/>
                <a:sym typeface="+mn-ea"/>
              </a:rPr>
              <a:t>会检索的结果只包含和烘焙曲奇相关，不包含和计算机浏览历史记录相关的结果。</a:t>
            </a:r>
            <a:endParaRPr lang="zh-CN" altLang="en-US" sz="2000"/>
          </a:p>
        </p:txBody>
      </p:sp>
      <p:pic>
        <p:nvPicPr>
          <p:cNvPr id="7" name="图片 6" descr="c1"/>
          <p:cNvPicPr>
            <a:picLocks noChangeAspect="1"/>
          </p:cNvPicPr>
          <p:nvPr/>
        </p:nvPicPr>
        <p:blipFill>
          <a:blip r:embed="rId3"/>
          <a:stretch>
            <a:fillRect/>
          </a:stretch>
        </p:blipFill>
        <p:spPr>
          <a:xfrm>
            <a:off x="7098030" y="1639570"/>
            <a:ext cx="5006340" cy="2373630"/>
          </a:xfrm>
          <a:prstGeom prst="rect">
            <a:avLst/>
          </a:prstGeom>
        </p:spPr>
      </p:pic>
      <p:pic>
        <p:nvPicPr>
          <p:cNvPr id="8" name="图片 7" descr="c2"/>
          <p:cNvPicPr>
            <a:picLocks noChangeAspect="1"/>
          </p:cNvPicPr>
          <p:nvPr/>
        </p:nvPicPr>
        <p:blipFill>
          <a:blip r:embed="rId4"/>
          <a:stretch>
            <a:fillRect/>
          </a:stretch>
        </p:blipFill>
        <p:spPr>
          <a:xfrm>
            <a:off x="7098665" y="4156075"/>
            <a:ext cx="5091430" cy="2043430"/>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488940"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EBSCO</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外文文献的使用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grpSp>
        <p:nvGrpSpPr>
          <p:cNvPr id="39" name="组合 38"/>
          <p:cNvGrpSpPr/>
          <p:nvPr/>
        </p:nvGrpSpPr>
        <p:grpSpPr>
          <a:xfrm>
            <a:off x="573982" y="1451161"/>
            <a:ext cx="908499" cy="816138"/>
            <a:chOff x="1676477" y="1754071"/>
            <a:chExt cx="2722124" cy="2444498"/>
          </a:xfrm>
        </p:grpSpPr>
        <p:sp>
          <p:nvSpPr>
            <p:cNvPr id="40" name="Freeform 46"/>
            <p:cNvSpPr/>
            <p:nvPr/>
          </p:nvSpPr>
          <p:spPr bwMode="auto">
            <a:xfrm>
              <a:off x="1676477" y="1754071"/>
              <a:ext cx="2722124" cy="2444498"/>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Freeform 47"/>
            <p:cNvSpPr>
              <a:spLocks noEditPoints="1"/>
            </p:cNvSpPr>
            <p:nvPr/>
          </p:nvSpPr>
          <p:spPr bwMode="auto">
            <a:xfrm>
              <a:off x="1676477" y="1754071"/>
              <a:ext cx="2722124" cy="2444498"/>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00B0F0"/>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sz="1400"/>
            </a:p>
          </p:txBody>
        </p:sp>
        <p:sp>
          <p:nvSpPr>
            <p:cNvPr id="42" name="Freeform 51"/>
            <p:cNvSpPr/>
            <p:nvPr/>
          </p:nvSpPr>
          <p:spPr bwMode="auto">
            <a:xfrm>
              <a:off x="2331247" y="2302862"/>
              <a:ext cx="1176430" cy="560012"/>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00B0F0"/>
            </a:solidFill>
            <a:ln>
              <a:noFill/>
            </a:ln>
          </p:spPr>
          <p:txBody>
            <a:bodyPr vert="horz" wrap="square" lIns="68580" tIns="34290" rIns="68580" bIns="34290" numCol="1" anchor="t" anchorCtr="0" compatLnSpc="1"/>
            <a:lstStyle/>
            <a:p>
              <a:endParaRPr lang="zh-CN" altLang="en-US" sz="1400"/>
            </a:p>
          </p:txBody>
        </p:sp>
        <p:sp>
          <p:nvSpPr>
            <p:cNvPr id="43" name="文本框 23"/>
            <p:cNvSpPr txBox="1"/>
            <p:nvPr/>
          </p:nvSpPr>
          <p:spPr>
            <a:xfrm>
              <a:off x="2052026" y="2757038"/>
              <a:ext cx="1714281" cy="1194427"/>
            </a:xfrm>
            <a:prstGeom prst="rect">
              <a:avLst/>
            </a:prstGeom>
            <a:noFill/>
          </p:spPr>
          <p:txBody>
            <a:bodyPr wrap="none"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en-US" altLang="zh-CN" sz="2000" b="1" dirty="0">
                  <a:solidFill>
                    <a:schemeClr val="tx1"/>
                  </a:solidFill>
                  <a:latin typeface="微软雅黑" panose="020B0503020204020204" pitchFamily="34" charset="-122"/>
                  <a:ea typeface="微软雅黑" panose="020B0503020204020204" pitchFamily="34" charset="-122"/>
                </a:rPr>
                <a:t>0 2</a:t>
              </a:r>
              <a:endParaRPr lang="en-US" sz="2000" b="1" dirty="0">
                <a:solidFill>
                  <a:schemeClr val="tx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482725" y="1606550"/>
            <a:ext cx="5317490"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检索与使用方法</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6" name="文本框 5"/>
          <p:cNvSpPr txBox="1"/>
          <p:nvPr/>
        </p:nvSpPr>
        <p:spPr>
          <a:xfrm>
            <a:off x="74930" y="2267585"/>
            <a:ext cx="6725285" cy="40925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r>
              <a:rPr lang="zh-CN" altLang="en-US" sz="2000">
                <a:sym typeface="+mn-ea"/>
              </a:rPr>
              <a:t>截词符号</a:t>
            </a:r>
            <a:r>
              <a:rPr lang="en-US" altLang="zh-CN" sz="2000">
                <a:sym typeface="+mn-ea"/>
              </a:rPr>
              <a:t>(*)</a:t>
            </a:r>
            <a:r>
              <a:rPr lang="zh-CN" altLang="en-US" sz="2000">
                <a:sym typeface="+mn-ea"/>
              </a:rPr>
              <a:t>用于检索变形体，单复数</a:t>
            </a:r>
            <a:endParaRPr lang="en-US" altLang="zh-CN" sz="2000"/>
          </a:p>
          <a:p>
            <a:pPr lvl="1"/>
            <a:r>
              <a:rPr lang="en-US" altLang="zh-CN" sz="2000">
                <a:solidFill>
                  <a:srgbClr val="000080"/>
                </a:solidFill>
                <a:sym typeface="+mn-ea"/>
              </a:rPr>
              <a:t>econ* </a:t>
            </a:r>
            <a:r>
              <a:rPr lang="zh-CN" altLang="en-US" sz="2000">
                <a:sym typeface="+mn-ea"/>
              </a:rPr>
              <a:t>可以检索到</a:t>
            </a:r>
            <a:r>
              <a:rPr lang="en-US" altLang="zh-CN" sz="2000">
                <a:solidFill>
                  <a:srgbClr val="000080"/>
                </a:solidFill>
                <a:sym typeface="+mn-ea"/>
              </a:rPr>
              <a:t>economy, economic, economically, etc</a:t>
            </a:r>
            <a:endParaRPr lang="en-US" altLang="zh-CN" sz="2000">
              <a:solidFill>
                <a:srgbClr val="000080"/>
              </a:solidFill>
            </a:endParaRPr>
          </a:p>
          <a:p>
            <a:pPr lvl="1"/>
            <a:r>
              <a:rPr lang="en-US" altLang="zh-CN" sz="2000">
                <a:solidFill>
                  <a:srgbClr val="000080"/>
                </a:solidFill>
                <a:sym typeface="+mn-ea"/>
              </a:rPr>
              <a:t>Student*</a:t>
            </a:r>
            <a:r>
              <a:rPr lang="zh-CN" altLang="en-US" sz="2000">
                <a:sym typeface="+mn-ea"/>
              </a:rPr>
              <a:t>可以检索到</a:t>
            </a:r>
            <a:r>
              <a:rPr lang="en-US" altLang="zh-CN" sz="2000">
                <a:solidFill>
                  <a:srgbClr val="000080"/>
                </a:solidFill>
                <a:sym typeface="+mn-ea"/>
              </a:rPr>
              <a:t>student, students</a:t>
            </a:r>
            <a:endParaRPr lang="en-US" altLang="zh-CN" sz="2000">
              <a:solidFill>
                <a:srgbClr val="000080"/>
              </a:solidFill>
            </a:endParaRPr>
          </a:p>
          <a:p>
            <a:endParaRPr lang="en-US" altLang="zh-CN" sz="2000"/>
          </a:p>
          <a:p>
            <a:r>
              <a:rPr lang="zh-CN" altLang="en-US" sz="2000">
                <a:sym typeface="+mn-ea"/>
              </a:rPr>
              <a:t>通配符：适用于一个字母</a:t>
            </a:r>
            <a:r>
              <a:rPr lang="en-US" altLang="zh-CN" sz="2000">
                <a:sym typeface="+mn-ea"/>
              </a:rPr>
              <a:t>(?)</a:t>
            </a:r>
            <a:r>
              <a:rPr lang="zh-CN" altLang="en-US" sz="2000">
                <a:sym typeface="+mn-ea"/>
              </a:rPr>
              <a:t>用于检索英美单词拼写差异</a:t>
            </a:r>
            <a:endParaRPr lang="en-US" altLang="zh-CN" sz="2000"/>
          </a:p>
          <a:p>
            <a:pPr lvl="1"/>
            <a:r>
              <a:rPr lang="en-US" altLang="zh-CN" sz="2000">
                <a:solidFill>
                  <a:srgbClr val="000080"/>
                </a:solidFill>
                <a:sym typeface="+mn-ea"/>
              </a:rPr>
              <a:t>organi?ation </a:t>
            </a:r>
            <a:r>
              <a:rPr lang="zh-CN" altLang="en-US" sz="2000">
                <a:sym typeface="+mn-ea"/>
              </a:rPr>
              <a:t>可以检索到 </a:t>
            </a:r>
            <a:r>
              <a:rPr lang="en-US" altLang="zh-CN" sz="2000">
                <a:solidFill>
                  <a:srgbClr val="000080"/>
                </a:solidFill>
                <a:sym typeface="+mn-ea"/>
              </a:rPr>
              <a:t>organi</a:t>
            </a:r>
            <a:r>
              <a:rPr lang="en-US" altLang="zh-CN" sz="2000" u="sng">
                <a:solidFill>
                  <a:srgbClr val="000080"/>
                </a:solidFill>
                <a:sym typeface="+mn-ea"/>
              </a:rPr>
              <a:t>s</a:t>
            </a:r>
            <a:r>
              <a:rPr lang="en-US" altLang="zh-CN" sz="2000">
                <a:solidFill>
                  <a:srgbClr val="000080"/>
                </a:solidFill>
                <a:sym typeface="+mn-ea"/>
              </a:rPr>
              <a:t>ation </a:t>
            </a:r>
            <a:r>
              <a:rPr lang="en-US" altLang="zh-CN" sz="2000">
                <a:sym typeface="+mn-ea"/>
              </a:rPr>
              <a:t>or </a:t>
            </a:r>
            <a:r>
              <a:rPr lang="en-US" altLang="zh-CN" sz="2000">
                <a:solidFill>
                  <a:srgbClr val="000080"/>
                </a:solidFill>
                <a:sym typeface="+mn-ea"/>
              </a:rPr>
              <a:t>organi</a:t>
            </a:r>
            <a:r>
              <a:rPr lang="en-US" altLang="zh-CN" sz="2000" u="sng">
                <a:solidFill>
                  <a:srgbClr val="000080"/>
                </a:solidFill>
                <a:sym typeface="+mn-ea"/>
              </a:rPr>
              <a:t>z</a:t>
            </a:r>
            <a:r>
              <a:rPr lang="en-US" altLang="zh-CN" sz="2000">
                <a:solidFill>
                  <a:srgbClr val="000080"/>
                </a:solidFill>
                <a:sym typeface="+mn-ea"/>
              </a:rPr>
              <a:t>ation</a:t>
            </a:r>
            <a:endParaRPr lang="en-US" altLang="zh-CN" sz="2000">
              <a:solidFill>
                <a:srgbClr val="000080"/>
              </a:solidFill>
            </a:endParaRPr>
          </a:p>
          <a:p>
            <a:pPr lvl="1">
              <a:buNone/>
            </a:pPr>
            <a:endParaRPr lang="en-US" altLang="zh-CN" sz="2000"/>
          </a:p>
          <a:p>
            <a:r>
              <a:rPr lang="zh-CN" altLang="en-US" sz="2000">
                <a:sym typeface="+mn-ea"/>
              </a:rPr>
              <a:t>通配符：适用于多个字母</a:t>
            </a:r>
            <a:r>
              <a:rPr lang="en-US" altLang="zh-CN" sz="2000">
                <a:sym typeface="+mn-ea"/>
              </a:rPr>
              <a:t>(#)</a:t>
            </a:r>
            <a:r>
              <a:rPr lang="zh-CN" altLang="en-US" sz="2000">
                <a:sym typeface="+mn-ea"/>
              </a:rPr>
              <a:t>用于检索英美单词拼写差异</a:t>
            </a:r>
            <a:endParaRPr lang="en-US" altLang="zh-CN" sz="2000"/>
          </a:p>
          <a:p>
            <a:pPr lvl="1"/>
            <a:r>
              <a:rPr lang="en-US" altLang="zh-CN" sz="2000">
                <a:solidFill>
                  <a:srgbClr val="000080"/>
                </a:solidFill>
                <a:sym typeface="+mn-ea"/>
              </a:rPr>
              <a:t>behavio#r </a:t>
            </a:r>
            <a:r>
              <a:rPr lang="en-US" altLang="zh-CN" sz="2000">
                <a:sym typeface="+mn-ea"/>
              </a:rPr>
              <a:t>will </a:t>
            </a:r>
            <a:r>
              <a:rPr lang="zh-CN" altLang="en-US" sz="2000">
                <a:sym typeface="+mn-ea"/>
              </a:rPr>
              <a:t>可以检索到 </a:t>
            </a:r>
            <a:r>
              <a:rPr lang="en-US" altLang="zh-CN" sz="2000">
                <a:solidFill>
                  <a:srgbClr val="000080"/>
                </a:solidFill>
                <a:sym typeface="+mn-ea"/>
              </a:rPr>
              <a:t>behavi</a:t>
            </a:r>
            <a:r>
              <a:rPr lang="en-US" altLang="zh-CN" sz="2000" u="sng">
                <a:solidFill>
                  <a:srgbClr val="000080"/>
                </a:solidFill>
                <a:sym typeface="+mn-ea"/>
              </a:rPr>
              <a:t>o</a:t>
            </a:r>
            <a:r>
              <a:rPr lang="en-US" altLang="zh-CN" sz="2000">
                <a:solidFill>
                  <a:srgbClr val="000080"/>
                </a:solidFill>
                <a:sym typeface="+mn-ea"/>
              </a:rPr>
              <a:t>r </a:t>
            </a:r>
            <a:r>
              <a:rPr lang="en-US" altLang="zh-CN" sz="2000">
                <a:sym typeface="+mn-ea"/>
              </a:rPr>
              <a:t>or</a:t>
            </a:r>
            <a:r>
              <a:rPr lang="en-US" altLang="zh-CN" sz="2000">
                <a:solidFill>
                  <a:srgbClr val="000080"/>
                </a:solidFill>
                <a:sym typeface="+mn-ea"/>
              </a:rPr>
              <a:t> behavi</a:t>
            </a:r>
            <a:r>
              <a:rPr lang="en-US" altLang="zh-CN" sz="2000" u="sng">
                <a:solidFill>
                  <a:srgbClr val="000080"/>
                </a:solidFill>
                <a:sym typeface="+mn-ea"/>
              </a:rPr>
              <a:t>ou</a:t>
            </a:r>
            <a:r>
              <a:rPr lang="en-US" altLang="zh-CN" sz="2000">
                <a:solidFill>
                  <a:srgbClr val="000080"/>
                </a:solidFill>
                <a:sym typeface="+mn-ea"/>
              </a:rPr>
              <a:t>r</a:t>
            </a:r>
            <a:endParaRPr lang="en-US" altLang="zh-CN" sz="2000">
              <a:solidFill>
                <a:srgbClr val="000080"/>
              </a:solidFill>
            </a:endParaRPr>
          </a:p>
          <a:p>
            <a:endParaRPr lang="en-US" altLang="zh-CN" sz="2000"/>
          </a:p>
          <a:p>
            <a:r>
              <a:rPr lang="zh-CN" altLang="en-US" sz="2000">
                <a:sym typeface="+mn-ea"/>
              </a:rPr>
              <a:t>短语检索（“”）用于检索固定短语</a:t>
            </a:r>
            <a:endParaRPr lang="zh-CN" altLang="en-US" sz="2000"/>
          </a:p>
          <a:p>
            <a:pPr lvl="1"/>
            <a:r>
              <a:rPr lang="zh-CN" altLang="en-US" sz="2000">
                <a:solidFill>
                  <a:srgbClr val="000080"/>
                </a:solidFill>
                <a:sym typeface="+mn-ea"/>
              </a:rPr>
              <a:t>“</a:t>
            </a:r>
            <a:r>
              <a:rPr lang="en-US" altLang="zh-CN" sz="2000">
                <a:solidFill>
                  <a:srgbClr val="000080"/>
                </a:solidFill>
                <a:sym typeface="+mn-ea"/>
              </a:rPr>
              <a:t>global warming” </a:t>
            </a:r>
            <a:r>
              <a:rPr lang="zh-CN" altLang="en-US" sz="2000">
                <a:solidFill>
                  <a:srgbClr val="000080"/>
                </a:solidFill>
                <a:sym typeface="+mn-ea"/>
              </a:rPr>
              <a:t>可以检索到固定格式的词组，位置顺序保持不变。</a:t>
            </a:r>
            <a:endParaRPr lang="zh-CN" altLang="en-US" sz="2000"/>
          </a:p>
        </p:txBody>
      </p:sp>
      <p:pic>
        <p:nvPicPr>
          <p:cNvPr id="3" name="图片 2" descr="c4"/>
          <p:cNvPicPr>
            <a:picLocks noChangeAspect="1"/>
          </p:cNvPicPr>
          <p:nvPr/>
        </p:nvPicPr>
        <p:blipFill>
          <a:blip r:embed="rId3"/>
          <a:stretch>
            <a:fillRect/>
          </a:stretch>
        </p:blipFill>
        <p:spPr>
          <a:xfrm>
            <a:off x="6906260" y="1639570"/>
            <a:ext cx="5205730" cy="4648200"/>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598295" y="152400"/>
            <a:ext cx="9145905" cy="1000760"/>
          </a:xfrm>
        </p:spPr>
        <p:txBody>
          <a:bodyPr anchor="ctr" anchorCtr="0"/>
          <a:lstStyle/>
          <a:p>
            <a:r>
              <a:rPr lang="zh-CN" altLang="en-US" b="1">
                <a:latin typeface="微软雅黑" panose="020B0503020204020204" pitchFamily="34" charset="-122"/>
                <a:ea typeface="微软雅黑" panose="020B0503020204020204" pitchFamily="34" charset="-122"/>
              </a:rPr>
              <a:t>如何检索最近一周发表的文献？</a:t>
            </a:r>
            <a:endParaRPr lang="en-US" altLang="en-US" b="1">
              <a:latin typeface="微软雅黑" panose="020B0503020204020204" pitchFamily="34" charset="-122"/>
              <a:ea typeface="微软雅黑" panose="020B0503020204020204" pitchFamily="34" charset="-122"/>
            </a:endParaRPr>
          </a:p>
        </p:txBody>
      </p:sp>
      <p:sp>
        <p:nvSpPr>
          <p:cNvPr id="11266" name="Rectangle 4"/>
          <p:cNvSpPr/>
          <p:nvPr/>
        </p:nvSpPr>
        <p:spPr>
          <a:xfrm>
            <a:off x="2360556" y="762141"/>
            <a:ext cx="3810706" cy="654171"/>
          </a:xfrm>
          <a:prstGeom prst="rect">
            <a:avLst/>
          </a:prstGeom>
          <a:noFill/>
          <a:ln w="9525" cap="flat" cmpd="sng">
            <a:solidFill>
              <a:srgbClr val="FF0000"/>
            </a:solidFill>
            <a:prstDash val="solid"/>
            <a:round/>
            <a:headEnd type="none" w="med" len="med"/>
            <a:tailEnd type="none" w="med" len="med"/>
          </a:ln>
        </p:spPr>
        <p:txBody>
          <a:bodyPr anchor="t" anchorCtr="0"/>
          <a:lstStyle/>
          <a:p>
            <a:endParaRPr lang="en-US" altLang="en-US" sz="2400" baseline="-25000">
              <a:solidFill>
                <a:srgbClr val="000000"/>
              </a:solidFill>
              <a:latin typeface="Times New Roman" panose="02020603050405020304" pitchFamily="18" charset="0"/>
              <a:ea typeface="MS PGothic" panose="020B0600070205080204" pitchFamily="34" charset="-128"/>
            </a:endParaRPr>
          </a:p>
        </p:txBody>
      </p:sp>
      <p:pic>
        <p:nvPicPr>
          <p:cNvPr id="11267" name="Picture 3"/>
          <p:cNvPicPr>
            <a:picLocks noChangeAspect="1"/>
          </p:cNvPicPr>
          <p:nvPr/>
        </p:nvPicPr>
        <p:blipFill>
          <a:blip r:embed="rId2"/>
          <a:stretch>
            <a:fillRect/>
          </a:stretch>
        </p:blipFill>
        <p:spPr>
          <a:xfrm>
            <a:off x="5256692" y="3285146"/>
            <a:ext cx="589072" cy="1081287"/>
          </a:xfrm>
          <a:prstGeom prst="rect">
            <a:avLst/>
          </a:prstGeom>
          <a:noFill/>
          <a:ln w="9525">
            <a:noFill/>
          </a:ln>
        </p:spPr>
      </p:pic>
      <p:pic>
        <p:nvPicPr>
          <p:cNvPr id="11268" name="Picture 2"/>
          <p:cNvPicPr>
            <a:picLocks noChangeAspect="1"/>
          </p:cNvPicPr>
          <p:nvPr/>
        </p:nvPicPr>
        <p:blipFill>
          <a:blip r:embed="rId3"/>
          <a:stretch>
            <a:fillRect/>
          </a:stretch>
        </p:blipFill>
        <p:spPr>
          <a:xfrm>
            <a:off x="1871503" y="1075196"/>
            <a:ext cx="8745569" cy="4906283"/>
          </a:xfrm>
          <a:prstGeom prst="rect">
            <a:avLst/>
          </a:prstGeom>
          <a:noFill/>
          <a:ln w="9525">
            <a:noFill/>
          </a:ln>
        </p:spPr>
      </p:pic>
      <p:sp>
        <p:nvSpPr>
          <p:cNvPr id="11269" name="Rectangle 4"/>
          <p:cNvSpPr/>
          <p:nvPr/>
        </p:nvSpPr>
        <p:spPr>
          <a:xfrm>
            <a:off x="2512984" y="1074937"/>
            <a:ext cx="3810706" cy="654171"/>
          </a:xfrm>
          <a:prstGeom prst="rect">
            <a:avLst/>
          </a:prstGeom>
          <a:noFill/>
          <a:ln w="9525" cap="flat" cmpd="sng">
            <a:solidFill>
              <a:srgbClr val="FF0000"/>
            </a:solidFill>
            <a:prstDash val="solid"/>
            <a:round/>
            <a:headEnd type="none" w="med" len="med"/>
            <a:tailEnd type="none" w="med" len="med"/>
          </a:ln>
        </p:spPr>
        <p:txBody>
          <a:bodyPr anchor="t" anchorCtr="0"/>
          <a:lstStyle/>
          <a:p>
            <a:endParaRPr lang="en-US" altLang="en-US" sz="2400" baseline="-25000">
              <a:solidFill>
                <a:srgbClr val="000000"/>
              </a:solidFill>
              <a:latin typeface="Times New Roman" panose="02020603050405020304" pitchFamily="18" charset="0"/>
              <a:ea typeface="MS PGothic" panose="020B0600070205080204" pitchFamily="34" charset="-128"/>
            </a:endParaRPr>
          </a:p>
        </p:txBody>
      </p:sp>
      <p:sp>
        <p:nvSpPr>
          <p:cNvPr id="11270" name="TextBox 5"/>
          <p:cNvSpPr txBox="1"/>
          <p:nvPr/>
        </p:nvSpPr>
        <p:spPr>
          <a:xfrm>
            <a:off x="6857189" y="1722757"/>
            <a:ext cx="3693209" cy="645160"/>
          </a:xfrm>
          <a:prstGeom prst="rect">
            <a:avLst/>
          </a:prstGeom>
          <a:noFill/>
          <a:ln w="9525">
            <a:noFill/>
          </a:ln>
        </p:spPr>
        <p:txBody>
          <a:bodyPr anchor="t" anchorCtr="0">
            <a:spAutoFit/>
          </a:bodyPr>
          <a:lstStyle/>
          <a:p>
            <a:r>
              <a:rPr lang="zh-CN" altLang="en-US" b="1">
                <a:solidFill>
                  <a:srgbClr val="000000"/>
                </a:solidFill>
                <a:latin typeface="Arial" panose="020B0604020202020204" pitchFamily="34" charset="0"/>
                <a:ea typeface="MS PGothic" panose="020B0600070205080204" pitchFamily="34" charset="-128"/>
              </a:rPr>
              <a:t>输入公式：</a:t>
            </a:r>
            <a:r>
              <a:rPr lang="en-US" altLang="zh-CN" b="1">
                <a:solidFill>
                  <a:srgbClr val="000000"/>
                </a:solidFill>
                <a:latin typeface="Arial" panose="020B0604020202020204" pitchFamily="34" charset="0"/>
                <a:ea typeface="MS PGothic" panose="020B0600070205080204" pitchFamily="34" charset="-128"/>
              </a:rPr>
              <a:t>DT 7 and keyword </a:t>
            </a:r>
            <a:r>
              <a:rPr lang="zh-CN" altLang="en-US" b="1">
                <a:solidFill>
                  <a:srgbClr val="000000"/>
                </a:solidFill>
                <a:latin typeface="Arial" panose="020B0604020202020204" pitchFamily="34" charset="0"/>
                <a:ea typeface="MS PGothic" panose="020B0600070205080204" pitchFamily="34" charset="-128"/>
              </a:rPr>
              <a:t>可以检索到最近</a:t>
            </a:r>
            <a:r>
              <a:rPr lang="en-US" altLang="zh-CN" b="1">
                <a:solidFill>
                  <a:srgbClr val="000000"/>
                </a:solidFill>
                <a:latin typeface="Arial" panose="020B0604020202020204" pitchFamily="34" charset="0"/>
                <a:ea typeface="MS PGothic" panose="020B0600070205080204" pitchFamily="34" charset="-128"/>
              </a:rPr>
              <a:t>7</a:t>
            </a:r>
            <a:r>
              <a:rPr lang="zh-CN" altLang="en-US" b="1">
                <a:solidFill>
                  <a:srgbClr val="000000"/>
                </a:solidFill>
                <a:latin typeface="Arial" panose="020B0604020202020204" pitchFamily="34" charset="0"/>
                <a:ea typeface="MS PGothic" panose="020B0600070205080204" pitchFamily="34" charset="-128"/>
              </a:rPr>
              <a:t>天发表的文献。</a:t>
            </a:r>
            <a:endParaRPr lang="en-US" altLang="en-US" b="1">
              <a:solidFill>
                <a:srgbClr val="000000"/>
              </a:solidFill>
              <a:latin typeface="Arial" panose="020B0604020202020204" pitchFamily="34" charset="0"/>
              <a:ea typeface="MS PGothic" panose="020B0600070205080204" pitchFamily="34"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423481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NEXTLIB</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371475" y="1696720"/>
            <a:ext cx="5123180" cy="42926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altLang="zh-CN" sz="2000" b="1" dirty="0">
                <a:latin typeface="黑体" panose="02010609060101010101" charset="-122"/>
                <a:ea typeface="黑体" panose="02010609060101010101" charset="-122"/>
                <a:cs typeface="+mn-ea"/>
                <a:sym typeface="+mn-ea"/>
              </a:rPr>
              <a:t>  </a:t>
            </a:r>
            <a:r>
              <a:rPr b="1" dirty="0">
                <a:latin typeface="黑体" panose="02010609060101010101" charset="-122"/>
                <a:ea typeface="黑体" panose="02010609060101010101" charset="-122"/>
                <a:cs typeface="+mn-ea"/>
                <a:sym typeface="+mn-ea"/>
              </a:rPr>
              <a:t>图书馆采购 nextlib 文献资源库，该文献资源库集成检索和传递平台，收录有 300 多个中西文常用数据库的全部目次资源，其中包括 200 多个原文库，100 多个目次库资源。该平台具有两个功能：</a:t>
            </a:r>
          </a:p>
          <a:p>
            <a:pPr fontAlgn="auto">
              <a:lnSpc>
                <a:spcPct val="150000"/>
              </a:lnSpc>
            </a:pPr>
            <a:r>
              <a:rPr b="1" dirty="0">
                <a:latin typeface="黑体" panose="02010609060101010101" charset="-122"/>
                <a:ea typeface="黑体" panose="02010609060101010101" charset="-122"/>
                <a:cs typeface="+mn-ea"/>
                <a:sym typeface="+mn-ea"/>
              </a:rPr>
              <a:t>1.集成检索收录的所有数据库，我校已经购买的文献可以直接获取全文；</a:t>
            </a:r>
          </a:p>
          <a:p>
            <a:pPr fontAlgn="auto">
              <a:lnSpc>
                <a:spcPct val="150000"/>
              </a:lnSpc>
            </a:pPr>
            <a:r>
              <a:rPr b="1" dirty="0">
                <a:latin typeface="黑体" panose="02010609060101010101" charset="-122"/>
                <a:ea typeface="黑体" panose="02010609060101010101" charset="-122"/>
                <a:cs typeface="+mn-ea"/>
                <a:sym typeface="+mn-ea"/>
              </a:rPr>
              <a:t>2.对于检索到的我校没有购买的全文，可以直接使用原文传递功能获取，非常方便</a:t>
            </a:r>
          </a:p>
          <a:p>
            <a:pPr fontAlgn="auto">
              <a:lnSpc>
                <a:spcPct val="150000"/>
              </a:lnSpc>
            </a:pPr>
            <a:r>
              <a:rPr lang="en-US" b="1" dirty="0">
                <a:latin typeface="黑体" panose="02010609060101010101" charset="-122"/>
                <a:ea typeface="黑体" panose="02010609060101010101" charset="-122"/>
                <a:cs typeface="+mn-ea"/>
                <a:sym typeface="+mn-ea"/>
              </a:rPr>
              <a:t>NEXTLIB</a:t>
            </a:r>
            <a:r>
              <a:rPr lang="zh-CN" altLang="en-US" b="1" dirty="0">
                <a:latin typeface="黑体" panose="02010609060101010101" charset="-122"/>
                <a:ea typeface="黑体" panose="02010609060101010101" charset="-122"/>
                <a:cs typeface="+mn-ea"/>
                <a:sym typeface="+mn-ea"/>
              </a:rPr>
              <a:t>操作演示</a:t>
            </a:r>
          </a:p>
        </p:txBody>
      </p:sp>
      <p:pic>
        <p:nvPicPr>
          <p:cNvPr id="5" name="图片 4" descr="n"/>
          <p:cNvPicPr>
            <a:picLocks noChangeAspect="1"/>
          </p:cNvPicPr>
          <p:nvPr/>
        </p:nvPicPr>
        <p:blipFill>
          <a:blip r:embed="rId3"/>
          <a:stretch>
            <a:fillRect/>
          </a:stretch>
        </p:blipFill>
        <p:spPr>
          <a:xfrm>
            <a:off x="5812790" y="1639570"/>
            <a:ext cx="6195695" cy="445452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423481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700"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r>
              <a:rPr lang="en-US" altLang="zh-CN"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SPRING</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352425" y="1881505"/>
            <a:ext cx="5123180" cy="42926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altLang="zh-CN" sz="2000" b="1" dirty="0">
                <a:latin typeface="黑体" panose="02010609060101010101" charset="-122"/>
                <a:ea typeface="黑体" panose="02010609060101010101" charset="-122"/>
                <a:cs typeface="+mn-ea"/>
                <a:sym typeface="+mn-ea"/>
              </a:rPr>
              <a:t>  </a:t>
            </a:r>
            <a:r>
              <a:rPr lang="en-US" b="1" dirty="0">
                <a:latin typeface="黑体" panose="02010609060101010101" charset="-122"/>
                <a:ea typeface="黑体" panose="02010609060101010101" charset="-122"/>
                <a:cs typeface="+mn-ea"/>
                <a:sym typeface="+mn-ea"/>
              </a:rPr>
              <a:t>spring</a:t>
            </a:r>
            <a:r>
              <a:rPr b="1" dirty="0">
                <a:latin typeface="黑体" panose="02010609060101010101" charset="-122"/>
                <a:ea typeface="黑体" panose="02010609060101010101" charset="-122"/>
                <a:cs typeface="+mn-ea"/>
                <a:sym typeface="+mn-ea"/>
              </a:rPr>
              <a:t>文献资源库，Springer电子期刊涵盖了Springer Nature所出版的大部分期刊，大约2000余种，Springer出版的期刊60%以上被SCI和SSCI收录，一些期刊在相关学科拥有较高的排名。根据最新公布的2018年科睿唯安JCR报告，共有1296种Springer期刊拥有影响因子,占比63.2%。其中，41.5%的期刊影响因子比2017有所提高，55.2%的已收录期刊被引次数增长，1296种期刊2018年的总被引用次数比2017年增长11.3%。</a:t>
            </a:r>
            <a:r>
              <a:rPr lang="en-US" b="1" dirty="0">
                <a:latin typeface="黑体" panose="02010609060101010101" charset="-122"/>
                <a:ea typeface="黑体" panose="02010609060101010101" charset="-122"/>
                <a:cs typeface="+mn-ea"/>
                <a:sym typeface="+mn-ea"/>
              </a:rPr>
              <a:t>SPRING</a:t>
            </a:r>
            <a:r>
              <a:rPr lang="zh-CN" altLang="en-US" b="1" dirty="0">
                <a:latin typeface="黑体" panose="02010609060101010101" charset="-122"/>
                <a:ea typeface="黑体" panose="02010609060101010101" charset="-122"/>
                <a:cs typeface="+mn-ea"/>
                <a:sym typeface="+mn-ea"/>
              </a:rPr>
              <a:t>操作演示</a:t>
            </a:r>
          </a:p>
        </p:txBody>
      </p:sp>
      <p:pic>
        <p:nvPicPr>
          <p:cNvPr id="3" name="图片 2" descr="SPRING"/>
          <p:cNvPicPr>
            <a:picLocks noChangeAspect="1"/>
          </p:cNvPicPr>
          <p:nvPr/>
        </p:nvPicPr>
        <p:blipFill>
          <a:blip r:embed="rId3"/>
          <a:stretch>
            <a:fillRect/>
          </a:stretch>
        </p:blipFill>
        <p:spPr>
          <a:xfrm>
            <a:off x="5830570" y="1765300"/>
            <a:ext cx="6284595" cy="4408805"/>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00"/>
          <p:cNvSpPr txBox="1"/>
          <p:nvPr/>
        </p:nvSpPr>
        <p:spPr>
          <a:xfrm>
            <a:off x="1808232" y="1996453"/>
            <a:ext cx="9554961" cy="535305"/>
          </a:xfrm>
          <a:prstGeom prst="rect">
            <a:avLst/>
          </a:prstGeom>
          <a:noFill/>
        </p:spPr>
        <p:txBody>
          <a:bodyPr wrap="square" rtlCol="0">
            <a:spAutoFit/>
          </a:bodyPr>
          <a:lstStyle/>
          <a:p>
            <a:pPr>
              <a:lnSpc>
                <a:spcPts val="3465"/>
              </a:lnSpc>
            </a:pPr>
            <a:endParaRPr lang="zh-CN" altLang="en-US" sz="2100" b="1" dirty="0">
              <a:latin typeface="微软雅黑" panose="020B0503020204020204" pitchFamily="34" charset="-122"/>
              <a:ea typeface="微软雅黑" panose="020B0503020204020204" pitchFamily="34" charset="-122"/>
              <a:sym typeface="+mn-ea"/>
            </a:endParaRPr>
          </a:p>
        </p:txBody>
      </p:sp>
      <p:sp>
        <p:nvSpPr>
          <p:cNvPr id="35" name="矩形 34"/>
          <p:cNvSpPr/>
          <p:nvPr/>
        </p:nvSpPr>
        <p:spPr>
          <a:xfrm>
            <a:off x="2568575" y="226695"/>
            <a:ext cx="5283835" cy="553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altLang="zh-CN" sz="3200" b="1" dirty="0">
                <a:solidFill>
                  <a:prstClr val="white"/>
                </a:solidFill>
                <a:ea typeface="微软雅黑" panose="020B0503020204020204" pitchFamily="34" charset="-122"/>
                <a:cs typeface="Arial Unicode MS" panose="020B0604020202020204" pitchFamily="34" charset="-122"/>
              </a:rPr>
              <a:t>     </a:t>
            </a:r>
            <a:r>
              <a:rPr lang="zh-CN" altLang="en-US" sz="3200" b="1" dirty="0">
                <a:solidFill>
                  <a:prstClr val="white"/>
                </a:solidFill>
                <a:ea typeface="微软雅黑" panose="020B0503020204020204" pitchFamily="34" charset="-122"/>
                <a:cs typeface="Arial Unicode MS" panose="020B0604020202020204" pitchFamily="34" charset="-122"/>
              </a:rPr>
              <a:t>外文文献的建设和使用</a:t>
            </a:r>
            <a:r>
              <a:rPr lang="en-US" altLang="zh-CN" sz="3200" b="1" dirty="0">
                <a:solidFill>
                  <a:prstClr val="white"/>
                </a:solidFill>
                <a:ea typeface="微软雅黑" panose="020B0503020204020204" pitchFamily="34" charset="-122"/>
                <a:cs typeface="Arial Unicode MS" panose="020B0604020202020204" pitchFamily="34" charset="-122"/>
              </a:rPr>
              <a:t> </a:t>
            </a:r>
            <a:endParaRPr lang="zh-CN" altLang="en-US" sz="3200" b="1" dirty="0">
              <a:solidFill>
                <a:prstClr val="white"/>
              </a:solidFill>
              <a:ea typeface="微软雅黑" panose="020B0503020204020204" pitchFamily="34" charset="-122"/>
              <a:cs typeface="Arial Unicode MS" panose="020B0604020202020204" pitchFamily="34" charset="-122"/>
            </a:endParaRPr>
          </a:p>
        </p:txBody>
      </p:sp>
      <p:sp>
        <p:nvSpPr>
          <p:cNvPr id="36" name="矩形 35"/>
          <p:cNvSpPr/>
          <p:nvPr/>
        </p:nvSpPr>
        <p:spPr>
          <a:xfrm>
            <a:off x="2364105" y="1022350"/>
            <a:ext cx="5727065" cy="61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defRPr/>
            </a:pPr>
            <a:r>
              <a:rPr 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WEB of SCIENCE</a:t>
            </a:r>
            <a:r>
              <a:rPr lang="zh-CN" altLang="en-US" sz="37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的使用</a:t>
            </a:r>
            <a:r>
              <a:rPr lang="en-US" altLang="zh-CN" sz="3200" b="1" dirty="0">
                <a:solidFill>
                  <a:schemeClr val="tx1"/>
                </a:solidFill>
                <a:latin typeface="微软雅黑" panose="020B0503020204020204" pitchFamily="34" charset="-122"/>
                <a:ea typeface="微软雅黑" panose="020B0503020204020204" pitchFamily="34" charset="-122"/>
                <a:cs typeface="Arial Unicode MS" panose="020B0604020202020204" pitchFamily="34" charset="-122"/>
              </a:rPr>
              <a:t> </a:t>
            </a:r>
          </a:p>
        </p:txBody>
      </p:sp>
      <p:sp>
        <p:nvSpPr>
          <p:cNvPr id="2" name="文本框 1"/>
          <p:cNvSpPr txBox="1"/>
          <p:nvPr/>
        </p:nvSpPr>
        <p:spPr>
          <a:xfrm>
            <a:off x="275590" y="1881505"/>
            <a:ext cx="5123180" cy="406146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fontAlgn="auto">
              <a:lnSpc>
                <a:spcPct val="150000"/>
              </a:lnSpc>
            </a:pPr>
            <a:r>
              <a:rPr lang="en-US" altLang="zh-CN" sz="2000" b="1" dirty="0">
                <a:latin typeface="黑体" panose="02010609060101010101" charset="-122"/>
                <a:ea typeface="黑体" panose="02010609060101010101" charset="-122"/>
                <a:cs typeface="+mn-ea"/>
                <a:sym typeface="+mn-ea"/>
              </a:rPr>
              <a:t>  </a:t>
            </a:r>
            <a:r>
              <a:rPr sz="1900" b="1" dirty="0">
                <a:latin typeface="黑体" panose="02010609060101010101" charset="-122"/>
                <a:ea typeface="黑体" panose="02010609060101010101" charset="-122"/>
                <a:cs typeface="+mn-ea"/>
                <a:sym typeface="+mn-ea"/>
              </a:rPr>
              <a:t>Web of Science是全球知名的出版商中立引文索引数据库平台，是全球研究人员及时获取重要学术信息的研究情报平台，也是国内外众多高校进行科研水平发展和一流学科建设的重要支撑型学术信息数据库平台。基于平台中的SCIE和SSCI期刊</a:t>
            </a:r>
            <a:r>
              <a:rPr lang="zh-CN" sz="1900" b="1" dirty="0">
                <a:latin typeface="黑体" panose="02010609060101010101" charset="-122"/>
                <a:ea typeface="黑体" panose="02010609060101010101" charset="-122"/>
                <a:cs typeface="+mn-ea"/>
                <a:sym typeface="+mn-ea"/>
              </a:rPr>
              <a:t>和</a:t>
            </a:r>
            <a:r>
              <a:rPr lang="en-US" altLang="zh-CN" sz="1900" b="1" dirty="0">
                <a:latin typeface="黑体" panose="02010609060101010101" charset="-122"/>
                <a:ea typeface="黑体" panose="02010609060101010101" charset="-122"/>
                <a:cs typeface="+mn-ea"/>
                <a:sym typeface="+mn-ea"/>
              </a:rPr>
              <a:t>AHCI</a:t>
            </a:r>
            <a:r>
              <a:rPr sz="1900" b="1" dirty="0">
                <a:latin typeface="黑体" panose="02010609060101010101" charset="-122"/>
                <a:ea typeface="黑体" panose="02010609060101010101" charset="-122"/>
                <a:cs typeface="+mn-ea"/>
                <a:sym typeface="+mn-ea"/>
              </a:rPr>
              <a:t>索引数据库，用户可以检索关于自然科学和社会科学领域</a:t>
            </a:r>
            <a:r>
              <a:rPr lang="zh-CN" sz="1900" b="1" dirty="0">
                <a:latin typeface="黑体" panose="02010609060101010101" charset="-122"/>
                <a:ea typeface="黑体" panose="02010609060101010101" charset="-122"/>
                <a:cs typeface="+mn-ea"/>
                <a:sym typeface="+mn-ea"/>
              </a:rPr>
              <a:t>和艺术</a:t>
            </a:r>
            <a:r>
              <a:rPr sz="1900" b="1" dirty="0">
                <a:latin typeface="黑体" panose="02010609060101010101" charset="-122"/>
                <a:ea typeface="黑体" panose="02010609060101010101" charset="-122"/>
                <a:cs typeface="+mn-ea"/>
                <a:sym typeface="+mn-ea"/>
              </a:rPr>
              <a:t>的国际高质量学术期刊文献，可为我校的学科发展和教职工的科研工作提供相应的研究支撑。</a:t>
            </a:r>
          </a:p>
        </p:txBody>
      </p:sp>
      <p:pic>
        <p:nvPicPr>
          <p:cNvPr id="4" name="图片 3" descr="web"/>
          <p:cNvPicPr>
            <a:picLocks noChangeAspect="1"/>
          </p:cNvPicPr>
          <p:nvPr/>
        </p:nvPicPr>
        <p:blipFill>
          <a:blip r:embed="rId3"/>
          <a:stretch>
            <a:fillRect/>
          </a:stretch>
        </p:blipFill>
        <p:spPr>
          <a:xfrm>
            <a:off x="5666105" y="1881505"/>
            <a:ext cx="6216650" cy="4276725"/>
          </a:xfrm>
          <a:prstGeom prst="rect">
            <a:avLst/>
          </a:prstGeom>
        </p:spPr>
      </p:pic>
    </p:spTree>
  </p:cSld>
  <p:clrMapOvr>
    <a:masterClrMapping/>
  </p:clrMapOvr>
  <p:transition spd="slow" advClick="0" advTm="0">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070,&quot;width&quot;:113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085,&quot;width&quot;:15120}"/>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802</Words>
  <Application>Microsoft Office PowerPoint</Application>
  <PresentationFormat>自定义</PresentationFormat>
  <Paragraphs>107</Paragraphs>
  <Slides>22</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Aharoni</vt:lpstr>
      <vt:lpstr>Arial Unicode MS</vt:lpstr>
      <vt:lpstr>MS PGothic</vt:lpstr>
      <vt:lpstr>黑体</vt:lpstr>
      <vt:lpstr>宋体</vt:lpstr>
      <vt:lpstr>微软雅黑</vt:lpstr>
      <vt:lpstr>造字工房尚雅（非商用）常规体</vt:lpstr>
      <vt:lpstr>Arial</vt:lpstr>
      <vt:lpstr>Calibri</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如何检索最近一周发表的文献？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张伟</cp:lastModifiedBy>
  <cp:revision>196</cp:revision>
  <dcterms:created xsi:type="dcterms:W3CDTF">2015-10-15T01:42:00Z</dcterms:created>
  <dcterms:modified xsi:type="dcterms:W3CDTF">2021-11-26T09:27:10Z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E176D2A9010A4C2386A54B72D30A2830</vt:lpwstr>
  </property>
</Properties>
</file>